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0"/>
  </p:notesMasterIdLst>
  <p:sldIdLst>
    <p:sldId id="256" r:id="rId2"/>
    <p:sldId id="257" r:id="rId3"/>
    <p:sldId id="258" r:id="rId4"/>
    <p:sldId id="259" r:id="rId5"/>
    <p:sldId id="260" r:id="rId6"/>
    <p:sldId id="263" r:id="rId7"/>
    <p:sldId id="264" r:id="rId8"/>
    <p:sldId id="265" r:id="rId9"/>
    <p:sldId id="266" r:id="rId10"/>
    <p:sldId id="267" r:id="rId11"/>
    <p:sldId id="273" r:id="rId12"/>
    <p:sldId id="274" r:id="rId13"/>
    <p:sldId id="275" r:id="rId14"/>
    <p:sldId id="278" r:id="rId15"/>
    <p:sldId id="277" r:id="rId16"/>
    <p:sldId id="279" r:id="rId17"/>
    <p:sldId id="280" r:id="rId18"/>
    <p:sldId id="281" r:id="rId19"/>
    <p:sldId id="276" r:id="rId20"/>
    <p:sldId id="282" r:id="rId21"/>
    <p:sldId id="283" r:id="rId22"/>
    <p:sldId id="284" r:id="rId23"/>
    <p:sldId id="285" r:id="rId24"/>
    <p:sldId id="286" r:id="rId25"/>
    <p:sldId id="287" r:id="rId26"/>
    <p:sldId id="288" r:id="rId27"/>
    <p:sldId id="289" r:id="rId28"/>
    <p:sldId id="268" r:id="rId2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19" autoAdjust="0"/>
    <p:restoredTop sz="94660"/>
  </p:normalViewPr>
  <p:slideViewPr>
    <p:cSldViewPr snapToGrid="0">
      <p:cViewPr varScale="1">
        <p:scale>
          <a:sx n="90" d="100"/>
          <a:sy n="90" d="100"/>
        </p:scale>
        <p:origin x="828"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70054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91973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63072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6580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58999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6446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57869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0454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45265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baa191c9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baa191c9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78200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95483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9847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87146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00414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9385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09488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b4aaf8a7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b4aaf8a7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19858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bb681cc297_2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bb681cc297_2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baa191c99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baa191c99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aa191c99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aa191c99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aa191c993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baa191c99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baa191c99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baa191c99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bae11c7cf3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bae11c7cf3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bae11c7cf3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bae11c7cf3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bae11c7cf3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bae11c7cf3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t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329070" y="2571749"/>
            <a:ext cx="1731564"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Giriş Ekranı</a:t>
            </a:r>
          </a:p>
        </p:txBody>
      </p:sp>
      <p:pic>
        <p:nvPicPr>
          <p:cNvPr id="6" name="Resim 5">
            <a:extLst>
              <a:ext uri="{FF2B5EF4-FFF2-40B4-BE49-F238E27FC236}">
                <a16:creationId xmlns:a16="http://schemas.microsoft.com/office/drawing/2014/main" id="{34A0FB96-799C-4E61-9895-ADE06E7252AD}"/>
              </a:ext>
            </a:extLst>
          </p:cNvPr>
          <p:cNvPicPr>
            <a:picLocks noChangeAspect="1"/>
          </p:cNvPicPr>
          <p:nvPr/>
        </p:nvPicPr>
        <p:blipFill>
          <a:blip r:embed="rId4"/>
          <a:stretch>
            <a:fillRect/>
          </a:stretch>
        </p:blipFill>
        <p:spPr>
          <a:xfrm>
            <a:off x="6083368" y="271129"/>
            <a:ext cx="2588198" cy="46012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329070" y="2571749"/>
            <a:ext cx="2153154"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Kayıt Ol Ekranı</a:t>
            </a:r>
          </a:p>
        </p:txBody>
      </p:sp>
      <p:pic>
        <p:nvPicPr>
          <p:cNvPr id="6" name="Resim 5">
            <a:extLst>
              <a:ext uri="{FF2B5EF4-FFF2-40B4-BE49-F238E27FC236}">
                <a16:creationId xmlns:a16="http://schemas.microsoft.com/office/drawing/2014/main" id="{34A0FB96-799C-4E61-9895-ADE06E7252AD}"/>
              </a:ext>
            </a:extLst>
          </p:cNvPr>
          <p:cNvPicPr>
            <a:picLocks noChangeAspect="1"/>
          </p:cNvPicPr>
          <p:nvPr/>
        </p:nvPicPr>
        <p:blipFill>
          <a:blip r:embed="rId4"/>
          <a:stretch>
            <a:fillRect/>
          </a:stretch>
        </p:blipFill>
        <p:spPr>
          <a:xfrm>
            <a:off x="6083368" y="271129"/>
            <a:ext cx="2588198" cy="4601240"/>
          </a:xfrm>
          <a:prstGeom prst="rect">
            <a:avLst/>
          </a:prstGeom>
        </p:spPr>
      </p:pic>
    </p:spTree>
    <p:extLst>
      <p:ext uri="{BB962C8B-B14F-4D97-AF65-F5344CB8AC3E}">
        <p14:creationId xmlns:p14="http://schemas.microsoft.com/office/powerpoint/2010/main" val="1358003025"/>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329070" y="2571749"/>
            <a:ext cx="1544012" cy="461665"/>
          </a:xfrm>
          <a:prstGeom prst="rect">
            <a:avLst/>
          </a:prstGeom>
          <a:noFill/>
        </p:spPr>
        <p:txBody>
          <a:bodyPr wrap="none" rtlCol="0">
            <a:spAutoFit/>
          </a:bodyPr>
          <a:lstStyle/>
          <a:p>
            <a:r>
              <a:rPr lang="tr-TR" sz="2400" dirty="0" err="1">
                <a:solidFill>
                  <a:schemeClr val="bg1"/>
                </a:solidFill>
                <a:latin typeface="Roboto" panose="02000000000000000000" pitchFamily="2" charset="0"/>
                <a:ea typeface="Roboto" panose="02000000000000000000" pitchFamily="2" charset="0"/>
              </a:rPr>
              <a:t>Anasayfa</a:t>
            </a:r>
            <a:r>
              <a:rPr lang="tr-TR" sz="2400" dirty="0">
                <a:solidFill>
                  <a:schemeClr val="bg1"/>
                </a:solidFill>
                <a:latin typeface="Roboto" panose="02000000000000000000" pitchFamily="2" charset="0"/>
                <a:ea typeface="Roboto" panose="02000000000000000000" pitchFamily="2" charset="0"/>
              </a:rPr>
              <a:t> </a:t>
            </a:r>
          </a:p>
        </p:txBody>
      </p:sp>
      <p:pic>
        <p:nvPicPr>
          <p:cNvPr id="4" name="Resim 3">
            <a:extLst>
              <a:ext uri="{FF2B5EF4-FFF2-40B4-BE49-F238E27FC236}">
                <a16:creationId xmlns:a16="http://schemas.microsoft.com/office/drawing/2014/main" id="{50B6F52E-47E8-4279-BDE3-524B8470B71F}"/>
              </a:ext>
            </a:extLst>
          </p:cNvPr>
          <p:cNvPicPr>
            <a:picLocks noChangeAspect="1"/>
          </p:cNvPicPr>
          <p:nvPr/>
        </p:nvPicPr>
        <p:blipFill>
          <a:blip r:embed="rId4"/>
          <a:stretch>
            <a:fillRect/>
          </a:stretch>
        </p:blipFill>
        <p:spPr>
          <a:xfrm>
            <a:off x="6161650" y="260496"/>
            <a:ext cx="2600159" cy="4622505"/>
          </a:xfrm>
          <a:prstGeom prst="rect">
            <a:avLst/>
          </a:prstGeom>
        </p:spPr>
      </p:pic>
    </p:spTree>
    <p:extLst>
      <p:ext uri="{BB962C8B-B14F-4D97-AF65-F5344CB8AC3E}">
        <p14:creationId xmlns:p14="http://schemas.microsoft.com/office/powerpoint/2010/main" val="2150781211"/>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329070" y="2571749"/>
            <a:ext cx="1544012" cy="461665"/>
          </a:xfrm>
          <a:prstGeom prst="rect">
            <a:avLst/>
          </a:prstGeom>
          <a:noFill/>
        </p:spPr>
        <p:txBody>
          <a:bodyPr wrap="none" rtlCol="0">
            <a:spAutoFit/>
          </a:bodyPr>
          <a:lstStyle/>
          <a:p>
            <a:r>
              <a:rPr lang="tr-TR" sz="2400" dirty="0" err="1">
                <a:solidFill>
                  <a:schemeClr val="bg1"/>
                </a:solidFill>
                <a:latin typeface="Roboto" panose="02000000000000000000" pitchFamily="2" charset="0"/>
                <a:ea typeface="Roboto" panose="02000000000000000000" pitchFamily="2" charset="0"/>
              </a:rPr>
              <a:t>Anasayfa</a:t>
            </a:r>
            <a:r>
              <a:rPr lang="tr-TR" sz="2400" dirty="0">
                <a:solidFill>
                  <a:schemeClr val="bg1"/>
                </a:solidFill>
                <a:latin typeface="Roboto" panose="02000000000000000000" pitchFamily="2" charset="0"/>
                <a:ea typeface="Roboto" panose="02000000000000000000" pitchFamily="2" charset="0"/>
              </a:rPr>
              <a:t> </a:t>
            </a:r>
          </a:p>
        </p:txBody>
      </p:sp>
      <p:pic>
        <p:nvPicPr>
          <p:cNvPr id="5" name="Resim 4" descr="metin içeren bir resim&#10;&#10;Açıklama otomatik olarak oluşturuldu">
            <a:extLst>
              <a:ext uri="{FF2B5EF4-FFF2-40B4-BE49-F238E27FC236}">
                <a16:creationId xmlns:a16="http://schemas.microsoft.com/office/drawing/2014/main" id="{D0F1A359-D72E-4105-B943-1B7881ED986C}"/>
              </a:ext>
            </a:extLst>
          </p:cNvPr>
          <p:cNvPicPr>
            <a:picLocks noChangeAspect="1"/>
          </p:cNvPicPr>
          <p:nvPr/>
        </p:nvPicPr>
        <p:blipFill>
          <a:blip r:embed="rId4"/>
          <a:stretch>
            <a:fillRect/>
          </a:stretch>
        </p:blipFill>
        <p:spPr>
          <a:xfrm>
            <a:off x="5986132" y="312404"/>
            <a:ext cx="2541762" cy="4518689"/>
          </a:xfrm>
          <a:prstGeom prst="rect">
            <a:avLst/>
          </a:prstGeom>
        </p:spPr>
      </p:pic>
    </p:spTree>
    <p:extLst>
      <p:ext uri="{BB962C8B-B14F-4D97-AF65-F5344CB8AC3E}">
        <p14:creationId xmlns:p14="http://schemas.microsoft.com/office/powerpoint/2010/main" val="3879431947"/>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329070" y="2571749"/>
            <a:ext cx="1544012" cy="461665"/>
          </a:xfrm>
          <a:prstGeom prst="rect">
            <a:avLst/>
          </a:prstGeom>
          <a:noFill/>
        </p:spPr>
        <p:txBody>
          <a:bodyPr wrap="none" rtlCol="0">
            <a:spAutoFit/>
          </a:bodyPr>
          <a:lstStyle/>
          <a:p>
            <a:r>
              <a:rPr lang="tr-TR" sz="2400" dirty="0" err="1">
                <a:solidFill>
                  <a:schemeClr val="bg1"/>
                </a:solidFill>
                <a:latin typeface="Roboto" panose="02000000000000000000" pitchFamily="2" charset="0"/>
                <a:ea typeface="Roboto" panose="02000000000000000000" pitchFamily="2" charset="0"/>
              </a:rPr>
              <a:t>Anasayfa</a:t>
            </a:r>
            <a:r>
              <a:rPr lang="tr-TR" sz="2400" dirty="0">
                <a:solidFill>
                  <a:schemeClr val="bg1"/>
                </a:solidFill>
                <a:latin typeface="Roboto" panose="02000000000000000000" pitchFamily="2" charset="0"/>
                <a:ea typeface="Roboto" panose="02000000000000000000" pitchFamily="2" charset="0"/>
              </a:rPr>
              <a:t> </a:t>
            </a:r>
          </a:p>
        </p:txBody>
      </p:sp>
      <p:pic>
        <p:nvPicPr>
          <p:cNvPr id="4" name="Resim 3" descr="metin içeren bir resim&#10;&#10;Açıklama otomatik olarak oluşturuldu">
            <a:extLst>
              <a:ext uri="{FF2B5EF4-FFF2-40B4-BE49-F238E27FC236}">
                <a16:creationId xmlns:a16="http://schemas.microsoft.com/office/drawing/2014/main" id="{FBA4C910-4E7D-46B0-B980-8B22F1296CB9}"/>
              </a:ext>
            </a:extLst>
          </p:cNvPr>
          <p:cNvPicPr>
            <a:picLocks noChangeAspect="1"/>
          </p:cNvPicPr>
          <p:nvPr/>
        </p:nvPicPr>
        <p:blipFill>
          <a:blip r:embed="rId4"/>
          <a:stretch>
            <a:fillRect/>
          </a:stretch>
        </p:blipFill>
        <p:spPr>
          <a:xfrm>
            <a:off x="6270920" y="144391"/>
            <a:ext cx="2552312" cy="4537444"/>
          </a:xfrm>
          <a:prstGeom prst="rect">
            <a:avLst/>
          </a:prstGeom>
        </p:spPr>
      </p:pic>
    </p:spTree>
    <p:extLst>
      <p:ext uri="{BB962C8B-B14F-4D97-AF65-F5344CB8AC3E}">
        <p14:creationId xmlns:p14="http://schemas.microsoft.com/office/powerpoint/2010/main" val="3715436583"/>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627321" y="2571750"/>
            <a:ext cx="4023858"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Detay Sayfası</a:t>
            </a:r>
          </a:p>
        </p:txBody>
      </p:sp>
      <p:pic>
        <p:nvPicPr>
          <p:cNvPr id="4" name="Resim 3" descr="metin içeren bir resim&#10;&#10;Açıklama otomatik olarak oluşturuldu">
            <a:extLst>
              <a:ext uri="{FF2B5EF4-FFF2-40B4-BE49-F238E27FC236}">
                <a16:creationId xmlns:a16="http://schemas.microsoft.com/office/drawing/2014/main" id="{CC0E4C9A-C66F-4FF4-8FB4-E611EA19331D}"/>
              </a:ext>
            </a:extLst>
          </p:cNvPr>
          <p:cNvPicPr>
            <a:picLocks noChangeAspect="1"/>
          </p:cNvPicPr>
          <p:nvPr/>
        </p:nvPicPr>
        <p:blipFill>
          <a:blip r:embed="rId4"/>
          <a:stretch>
            <a:fillRect/>
          </a:stretch>
        </p:blipFill>
        <p:spPr>
          <a:xfrm>
            <a:off x="6261330" y="361507"/>
            <a:ext cx="2372888" cy="4218467"/>
          </a:xfrm>
          <a:prstGeom prst="rect">
            <a:avLst/>
          </a:prstGeom>
        </p:spPr>
      </p:pic>
    </p:spTree>
    <p:extLst>
      <p:ext uri="{BB962C8B-B14F-4D97-AF65-F5344CB8AC3E}">
        <p14:creationId xmlns:p14="http://schemas.microsoft.com/office/powerpoint/2010/main" val="477700387"/>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627321" y="2571750"/>
            <a:ext cx="4023858"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Detay Sayfası</a:t>
            </a:r>
          </a:p>
        </p:txBody>
      </p:sp>
      <p:pic>
        <p:nvPicPr>
          <p:cNvPr id="5" name="Resim 4">
            <a:extLst>
              <a:ext uri="{FF2B5EF4-FFF2-40B4-BE49-F238E27FC236}">
                <a16:creationId xmlns:a16="http://schemas.microsoft.com/office/drawing/2014/main" id="{A2D931AB-3B48-49DA-A00F-657ADA185877}"/>
              </a:ext>
            </a:extLst>
          </p:cNvPr>
          <p:cNvPicPr>
            <a:picLocks noChangeAspect="1"/>
          </p:cNvPicPr>
          <p:nvPr/>
        </p:nvPicPr>
        <p:blipFill>
          <a:blip r:embed="rId4"/>
          <a:stretch>
            <a:fillRect/>
          </a:stretch>
        </p:blipFill>
        <p:spPr>
          <a:xfrm>
            <a:off x="6124285" y="249865"/>
            <a:ext cx="2612121" cy="4643770"/>
          </a:xfrm>
          <a:prstGeom prst="rect">
            <a:avLst/>
          </a:prstGeom>
        </p:spPr>
      </p:pic>
    </p:spTree>
    <p:extLst>
      <p:ext uri="{BB962C8B-B14F-4D97-AF65-F5344CB8AC3E}">
        <p14:creationId xmlns:p14="http://schemas.microsoft.com/office/powerpoint/2010/main" val="435496414"/>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627321" y="2571750"/>
            <a:ext cx="4023858"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Detay Sayfası</a:t>
            </a:r>
          </a:p>
        </p:txBody>
      </p:sp>
      <p:pic>
        <p:nvPicPr>
          <p:cNvPr id="4" name="Resim 3">
            <a:extLst>
              <a:ext uri="{FF2B5EF4-FFF2-40B4-BE49-F238E27FC236}">
                <a16:creationId xmlns:a16="http://schemas.microsoft.com/office/drawing/2014/main" id="{EE5B8F23-2830-4C20-9E41-A52C918C5F33}"/>
              </a:ext>
            </a:extLst>
          </p:cNvPr>
          <p:cNvPicPr>
            <a:picLocks noChangeAspect="1"/>
          </p:cNvPicPr>
          <p:nvPr/>
        </p:nvPicPr>
        <p:blipFill>
          <a:blip r:embed="rId4"/>
          <a:stretch>
            <a:fillRect/>
          </a:stretch>
        </p:blipFill>
        <p:spPr>
          <a:xfrm>
            <a:off x="6091209" y="292395"/>
            <a:ext cx="2564274" cy="4558709"/>
          </a:xfrm>
          <a:prstGeom prst="rect">
            <a:avLst/>
          </a:prstGeom>
        </p:spPr>
      </p:pic>
    </p:spTree>
    <p:extLst>
      <p:ext uri="{BB962C8B-B14F-4D97-AF65-F5344CB8AC3E}">
        <p14:creationId xmlns:p14="http://schemas.microsoft.com/office/powerpoint/2010/main" val="538057475"/>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627321" y="2571750"/>
            <a:ext cx="4023858"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Detay Sayfası</a:t>
            </a:r>
          </a:p>
        </p:txBody>
      </p:sp>
      <p:pic>
        <p:nvPicPr>
          <p:cNvPr id="5" name="Resim 4">
            <a:extLst>
              <a:ext uri="{FF2B5EF4-FFF2-40B4-BE49-F238E27FC236}">
                <a16:creationId xmlns:a16="http://schemas.microsoft.com/office/drawing/2014/main" id="{28F138D3-EF27-4139-8ED5-BADE26BAD131}"/>
              </a:ext>
            </a:extLst>
          </p:cNvPr>
          <p:cNvPicPr>
            <a:picLocks noChangeAspect="1"/>
          </p:cNvPicPr>
          <p:nvPr/>
        </p:nvPicPr>
        <p:blipFill>
          <a:blip r:embed="rId4"/>
          <a:stretch>
            <a:fillRect/>
          </a:stretch>
        </p:blipFill>
        <p:spPr>
          <a:xfrm>
            <a:off x="6227439" y="346409"/>
            <a:ext cx="2438677" cy="4335426"/>
          </a:xfrm>
          <a:prstGeom prst="rect">
            <a:avLst/>
          </a:prstGeom>
        </p:spPr>
      </p:pic>
    </p:spTree>
    <p:extLst>
      <p:ext uri="{BB962C8B-B14F-4D97-AF65-F5344CB8AC3E}">
        <p14:creationId xmlns:p14="http://schemas.microsoft.com/office/powerpoint/2010/main" val="4198393687"/>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55731" y="2848196"/>
            <a:ext cx="5586786"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Hakkında Gönderi İçeriği </a:t>
            </a:r>
          </a:p>
        </p:txBody>
      </p:sp>
      <p:pic>
        <p:nvPicPr>
          <p:cNvPr id="4" name="Resim 3" descr="metin, ekran görüntüsü içeren bir resim&#10;&#10;Açıklama otomatik olarak oluşturuldu">
            <a:extLst>
              <a:ext uri="{FF2B5EF4-FFF2-40B4-BE49-F238E27FC236}">
                <a16:creationId xmlns:a16="http://schemas.microsoft.com/office/drawing/2014/main" id="{86961671-C127-40ED-BC78-4F75480B587D}"/>
              </a:ext>
            </a:extLst>
          </p:cNvPr>
          <p:cNvPicPr>
            <a:picLocks noChangeAspect="1"/>
          </p:cNvPicPr>
          <p:nvPr/>
        </p:nvPicPr>
        <p:blipFill>
          <a:blip r:embed="rId4"/>
          <a:stretch>
            <a:fillRect/>
          </a:stretch>
        </p:blipFill>
        <p:spPr>
          <a:xfrm>
            <a:off x="6119617" y="232587"/>
            <a:ext cx="2631559" cy="4678326"/>
          </a:xfrm>
          <a:prstGeom prst="rect">
            <a:avLst/>
          </a:prstGeom>
        </p:spPr>
      </p:pic>
    </p:spTree>
    <p:extLst>
      <p:ext uri="{BB962C8B-B14F-4D97-AF65-F5344CB8AC3E}">
        <p14:creationId xmlns:p14="http://schemas.microsoft.com/office/powerpoint/2010/main" val="2348585175"/>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
        <p:cNvGrpSpPr/>
        <p:nvPr/>
      </p:nvGrpSpPr>
      <p:grpSpPr>
        <a:xfrm>
          <a:off x="0" y="0"/>
          <a:ext cx="0" cy="0"/>
          <a:chOff x="0" y="0"/>
          <a:chExt cx="0" cy="0"/>
        </a:xfrm>
      </p:grpSpPr>
      <p:sp>
        <p:nvSpPr>
          <p:cNvPr id="2" name="Metin kutusu 1">
            <a:extLst>
              <a:ext uri="{FF2B5EF4-FFF2-40B4-BE49-F238E27FC236}">
                <a16:creationId xmlns:a16="http://schemas.microsoft.com/office/drawing/2014/main" id="{FFFD7888-D751-4AA2-A3C1-001AFAB22FCC}"/>
              </a:ext>
            </a:extLst>
          </p:cNvPr>
          <p:cNvSpPr txBox="1"/>
          <p:nvPr/>
        </p:nvSpPr>
        <p:spPr>
          <a:xfrm>
            <a:off x="4572000" y="2521744"/>
            <a:ext cx="2529860" cy="461665"/>
          </a:xfrm>
          <a:prstGeom prst="rect">
            <a:avLst/>
          </a:prstGeom>
          <a:noFill/>
        </p:spPr>
        <p:txBody>
          <a:bodyPr wrap="none" rtlCol="0">
            <a:spAutoFit/>
          </a:bodyPr>
          <a:lstStyle/>
          <a:p>
            <a:r>
              <a:rPr lang="tr-TR" sz="2400" b="1" dirty="0">
                <a:solidFill>
                  <a:schemeClr val="bg1"/>
                </a:solidFill>
                <a:latin typeface="Roboto" panose="02000000000000000000" pitchFamily="2" charset="0"/>
                <a:ea typeface="Roboto" panose="02000000000000000000" pitchFamily="2" charset="0"/>
              </a:rPr>
              <a:t>QUICKY CODERS</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55731" y="2848196"/>
            <a:ext cx="5586786"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Hakkında Gönderi İçeriği </a:t>
            </a:r>
          </a:p>
        </p:txBody>
      </p:sp>
      <p:pic>
        <p:nvPicPr>
          <p:cNvPr id="5" name="Resim 4" descr="metin, çayır, ekran görüntüsü içeren bir resim&#10;&#10;Açıklama otomatik olarak oluşturuldu">
            <a:extLst>
              <a:ext uri="{FF2B5EF4-FFF2-40B4-BE49-F238E27FC236}">
                <a16:creationId xmlns:a16="http://schemas.microsoft.com/office/drawing/2014/main" id="{D9ED0465-4494-4FAE-9D69-7A563DA195FD}"/>
              </a:ext>
            </a:extLst>
          </p:cNvPr>
          <p:cNvPicPr>
            <a:picLocks noChangeAspect="1"/>
          </p:cNvPicPr>
          <p:nvPr/>
        </p:nvPicPr>
        <p:blipFill>
          <a:blip r:embed="rId4"/>
          <a:stretch>
            <a:fillRect/>
          </a:stretch>
        </p:blipFill>
        <p:spPr>
          <a:xfrm>
            <a:off x="6129087" y="138223"/>
            <a:ext cx="2653987" cy="4718198"/>
          </a:xfrm>
          <a:prstGeom prst="rect">
            <a:avLst/>
          </a:prstGeom>
        </p:spPr>
      </p:pic>
    </p:spTree>
    <p:extLst>
      <p:ext uri="{BB962C8B-B14F-4D97-AF65-F5344CB8AC3E}">
        <p14:creationId xmlns:p14="http://schemas.microsoft.com/office/powerpoint/2010/main" val="2473044891"/>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55731" y="2848196"/>
            <a:ext cx="4246675"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Ekleme Sayfası</a:t>
            </a:r>
          </a:p>
        </p:txBody>
      </p:sp>
      <p:pic>
        <p:nvPicPr>
          <p:cNvPr id="4" name="Resim 3">
            <a:extLst>
              <a:ext uri="{FF2B5EF4-FFF2-40B4-BE49-F238E27FC236}">
                <a16:creationId xmlns:a16="http://schemas.microsoft.com/office/drawing/2014/main" id="{56558D92-99C8-46DC-9EEA-BF9C73C25414}"/>
              </a:ext>
            </a:extLst>
          </p:cNvPr>
          <p:cNvPicPr>
            <a:picLocks noChangeAspect="1"/>
          </p:cNvPicPr>
          <p:nvPr/>
        </p:nvPicPr>
        <p:blipFill>
          <a:blip r:embed="rId4"/>
          <a:stretch>
            <a:fillRect/>
          </a:stretch>
        </p:blipFill>
        <p:spPr>
          <a:xfrm>
            <a:off x="6161649" y="399571"/>
            <a:ext cx="2408773" cy="4282263"/>
          </a:xfrm>
          <a:prstGeom prst="rect">
            <a:avLst/>
          </a:prstGeom>
        </p:spPr>
      </p:pic>
    </p:spTree>
    <p:extLst>
      <p:ext uri="{BB962C8B-B14F-4D97-AF65-F5344CB8AC3E}">
        <p14:creationId xmlns:p14="http://schemas.microsoft.com/office/powerpoint/2010/main" val="3305943320"/>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55731" y="2848196"/>
            <a:ext cx="4246675"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Ekleme Sayfası</a:t>
            </a:r>
          </a:p>
        </p:txBody>
      </p:sp>
      <p:pic>
        <p:nvPicPr>
          <p:cNvPr id="5" name="Resim 4" descr="metin içeren bir resim&#10;&#10;Açıklama otomatik olarak oluşturuldu">
            <a:extLst>
              <a:ext uri="{FF2B5EF4-FFF2-40B4-BE49-F238E27FC236}">
                <a16:creationId xmlns:a16="http://schemas.microsoft.com/office/drawing/2014/main" id="{1B839FCA-E63E-40B6-9559-4FF12F5EAAF6}"/>
              </a:ext>
            </a:extLst>
          </p:cNvPr>
          <p:cNvPicPr>
            <a:picLocks noChangeAspect="1"/>
          </p:cNvPicPr>
          <p:nvPr/>
        </p:nvPicPr>
        <p:blipFill>
          <a:blip r:embed="rId4"/>
          <a:stretch>
            <a:fillRect/>
          </a:stretch>
        </p:blipFill>
        <p:spPr>
          <a:xfrm>
            <a:off x="5975499" y="291917"/>
            <a:ext cx="2584292" cy="4594297"/>
          </a:xfrm>
          <a:prstGeom prst="rect">
            <a:avLst/>
          </a:prstGeom>
        </p:spPr>
      </p:pic>
    </p:spTree>
    <p:extLst>
      <p:ext uri="{BB962C8B-B14F-4D97-AF65-F5344CB8AC3E}">
        <p14:creationId xmlns:p14="http://schemas.microsoft.com/office/powerpoint/2010/main" val="2374134216"/>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55731" y="2848196"/>
            <a:ext cx="4246675"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Ekleme Sayfası</a:t>
            </a:r>
          </a:p>
        </p:txBody>
      </p:sp>
      <p:pic>
        <p:nvPicPr>
          <p:cNvPr id="7" name="Resim 6">
            <a:extLst>
              <a:ext uri="{FF2B5EF4-FFF2-40B4-BE49-F238E27FC236}">
                <a16:creationId xmlns:a16="http://schemas.microsoft.com/office/drawing/2014/main" id="{A880C7A5-17BC-426E-B43E-445066D53423}"/>
              </a:ext>
            </a:extLst>
          </p:cNvPr>
          <p:cNvPicPr>
            <a:picLocks noChangeAspect="1"/>
          </p:cNvPicPr>
          <p:nvPr/>
        </p:nvPicPr>
        <p:blipFill>
          <a:blip r:embed="rId4"/>
          <a:stretch>
            <a:fillRect/>
          </a:stretch>
        </p:blipFill>
        <p:spPr>
          <a:xfrm>
            <a:off x="6007312" y="227271"/>
            <a:ext cx="2637539" cy="4688958"/>
          </a:xfrm>
          <a:prstGeom prst="rect">
            <a:avLst/>
          </a:prstGeom>
        </p:spPr>
      </p:pic>
    </p:spTree>
    <p:extLst>
      <p:ext uri="{BB962C8B-B14F-4D97-AF65-F5344CB8AC3E}">
        <p14:creationId xmlns:p14="http://schemas.microsoft.com/office/powerpoint/2010/main" val="3598669163"/>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155731" y="2848196"/>
            <a:ext cx="4246675"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Kültürel Miras Ekleme Sayfası</a:t>
            </a:r>
          </a:p>
        </p:txBody>
      </p:sp>
      <p:pic>
        <p:nvPicPr>
          <p:cNvPr id="4" name="Resim 3">
            <a:extLst>
              <a:ext uri="{FF2B5EF4-FFF2-40B4-BE49-F238E27FC236}">
                <a16:creationId xmlns:a16="http://schemas.microsoft.com/office/drawing/2014/main" id="{F0A75C6C-4334-45B0-B860-60D2BACD5286}"/>
              </a:ext>
            </a:extLst>
          </p:cNvPr>
          <p:cNvPicPr>
            <a:picLocks noChangeAspect="1"/>
          </p:cNvPicPr>
          <p:nvPr/>
        </p:nvPicPr>
        <p:blipFill>
          <a:blip r:embed="rId4"/>
          <a:stretch>
            <a:fillRect/>
          </a:stretch>
        </p:blipFill>
        <p:spPr>
          <a:xfrm>
            <a:off x="6251363" y="366823"/>
            <a:ext cx="2480543" cy="4409854"/>
          </a:xfrm>
          <a:prstGeom prst="rect">
            <a:avLst/>
          </a:prstGeom>
        </p:spPr>
      </p:pic>
    </p:spTree>
    <p:extLst>
      <p:ext uri="{BB962C8B-B14F-4D97-AF65-F5344CB8AC3E}">
        <p14:creationId xmlns:p14="http://schemas.microsoft.com/office/powerpoint/2010/main" val="1989758322"/>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825582" y="2571750"/>
            <a:ext cx="2231701"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Kullanıcı Profili</a:t>
            </a:r>
          </a:p>
        </p:txBody>
      </p:sp>
      <p:pic>
        <p:nvPicPr>
          <p:cNvPr id="5" name="Resim 4" descr="metin içeren bir resim&#10;&#10;Açıklama otomatik olarak oluşturuldu">
            <a:extLst>
              <a:ext uri="{FF2B5EF4-FFF2-40B4-BE49-F238E27FC236}">
                <a16:creationId xmlns:a16="http://schemas.microsoft.com/office/drawing/2014/main" id="{7EA1F7BF-8430-496C-A614-9EC05FE4D1A9}"/>
              </a:ext>
            </a:extLst>
          </p:cNvPr>
          <p:cNvPicPr>
            <a:picLocks noChangeAspect="1"/>
          </p:cNvPicPr>
          <p:nvPr/>
        </p:nvPicPr>
        <p:blipFill>
          <a:blip r:embed="rId4"/>
          <a:stretch>
            <a:fillRect/>
          </a:stretch>
        </p:blipFill>
        <p:spPr>
          <a:xfrm>
            <a:off x="6086719" y="382772"/>
            <a:ext cx="2462600" cy="4377956"/>
          </a:xfrm>
          <a:prstGeom prst="rect">
            <a:avLst/>
          </a:prstGeom>
        </p:spPr>
      </p:pic>
    </p:spTree>
    <p:extLst>
      <p:ext uri="{BB962C8B-B14F-4D97-AF65-F5344CB8AC3E}">
        <p14:creationId xmlns:p14="http://schemas.microsoft.com/office/powerpoint/2010/main" val="3357587254"/>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825582" y="2571750"/>
            <a:ext cx="2167581"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Yorum Ekleme</a:t>
            </a:r>
          </a:p>
        </p:txBody>
      </p:sp>
      <p:pic>
        <p:nvPicPr>
          <p:cNvPr id="4" name="Resim 3" descr="metin içeren bir resim&#10;&#10;Açıklama otomatik olarak oluşturuldu">
            <a:extLst>
              <a:ext uri="{FF2B5EF4-FFF2-40B4-BE49-F238E27FC236}">
                <a16:creationId xmlns:a16="http://schemas.microsoft.com/office/drawing/2014/main" id="{4C256749-A173-4452-B134-79EB4B7220C1}"/>
              </a:ext>
            </a:extLst>
          </p:cNvPr>
          <p:cNvPicPr>
            <a:picLocks noChangeAspect="1"/>
          </p:cNvPicPr>
          <p:nvPr/>
        </p:nvPicPr>
        <p:blipFill>
          <a:blip r:embed="rId4"/>
          <a:stretch>
            <a:fillRect/>
          </a:stretch>
        </p:blipFill>
        <p:spPr>
          <a:xfrm>
            <a:off x="6230762" y="174960"/>
            <a:ext cx="2552312" cy="4537444"/>
          </a:xfrm>
          <a:prstGeom prst="rect">
            <a:avLst/>
          </a:prstGeom>
        </p:spPr>
      </p:pic>
    </p:spTree>
    <p:extLst>
      <p:ext uri="{BB962C8B-B14F-4D97-AF65-F5344CB8AC3E}">
        <p14:creationId xmlns:p14="http://schemas.microsoft.com/office/powerpoint/2010/main" val="1145839835"/>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2" name="Metin kutusu 1">
            <a:extLst>
              <a:ext uri="{FF2B5EF4-FFF2-40B4-BE49-F238E27FC236}">
                <a16:creationId xmlns:a16="http://schemas.microsoft.com/office/drawing/2014/main" id="{46D95AC4-BDD1-4F2B-9085-365A04AED153}"/>
              </a:ext>
            </a:extLst>
          </p:cNvPr>
          <p:cNvSpPr txBox="1"/>
          <p:nvPr/>
        </p:nvSpPr>
        <p:spPr>
          <a:xfrm>
            <a:off x="825582" y="2571750"/>
            <a:ext cx="2167581" cy="461665"/>
          </a:xfrm>
          <a:prstGeom prst="rect">
            <a:avLst/>
          </a:prstGeom>
          <a:noFill/>
        </p:spPr>
        <p:txBody>
          <a:bodyPr wrap="none" rtlCol="0">
            <a:spAutoFit/>
          </a:bodyPr>
          <a:lstStyle/>
          <a:p>
            <a:r>
              <a:rPr lang="tr-TR" sz="2400" dirty="0">
                <a:solidFill>
                  <a:schemeClr val="bg1"/>
                </a:solidFill>
                <a:latin typeface="Roboto" panose="02000000000000000000" pitchFamily="2" charset="0"/>
                <a:ea typeface="Roboto" panose="02000000000000000000" pitchFamily="2" charset="0"/>
              </a:rPr>
              <a:t>Yorum Ekleme</a:t>
            </a:r>
          </a:p>
        </p:txBody>
      </p:sp>
      <p:pic>
        <p:nvPicPr>
          <p:cNvPr id="5" name="Resim 4" descr="metin içeren bir resim&#10;&#10;Açıklama otomatik olarak oluşturuldu">
            <a:extLst>
              <a:ext uri="{FF2B5EF4-FFF2-40B4-BE49-F238E27FC236}">
                <a16:creationId xmlns:a16="http://schemas.microsoft.com/office/drawing/2014/main" id="{AEE39853-4D96-4FDC-9E1D-733F01AA6006}"/>
              </a:ext>
            </a:extLst>
          </p:cNvPr>
          <p:cNvPicPr>
            <a:picLocks noChangeAspect="1"/>
          </p:cNvPicPr>
          <p:nvPr/>
        </p:nvPicPr>
        <p:blipFill>
          <a:blip r:embed="rId4"/>
          <a:stretch>
            <a:fillRect/>
          </a:stretch>
        </p:blipFill>
        <p:spPr>
          <a:xfrm>
            <a:off x="6150839" y="276446"/>
            <a:ext cx="2582217" cy="4590607"/>
          </a:xfrm>
          <a:prstGeom prst="rect">
            <a:avLst/>
          </a:prstGeom>
        </p:spPr>
      </p:pic>
    </p:spTree>
    <p:extLst>
      <p:ext uri="{BB962C8B-B14F-4D97-AF65-F5344CB8AC3E}">
        <p14:creationId xmlns:p14="http://schemas.microsoft.com/office/powerpoint/2010/main" val="2374106012"/>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2" name="Metin kutusu 1">
            <a:extLst>
              <a:ext uri="{FF2B5EF4-FFF2-40B4-BE49-F238E27FC236}">
                <a16:creationId xmlns:a16="http://schemas.microsoft.com/office/drawing/2014/main" id="{4FCEC8E7-C305-41BB-AEE7-46BD19DB4469}"/>
              </a:ext>
            </a:extLst>
          </p:cNvPr>
          <p:cNvSpPr txBox="1"/>
          <p:nvPr/>
        </p:nvSpPr>
        <p:spPr>
          <a:xfrm>
            <a:off x="861237" y="659218"/>
            <a:ext cx="2177199" cy="584775"/>
          </a:xfrm>
          <a:prstGeom prst="rect">
            <a:avLst/>
          </a:prstGeom>
          <a:noFill/>
        </p:spPr>
        <p:txBody>
          <a:bodyPr wrap="none" rtlCol="0">
            <a:spAutoFit/>
          </a:bodyPr>
          <a:lstStyle/>
          <a:p>
            <a:r>
              <a:rPr lang="tr-TR" sz="3200" dirty="0">
                <a:solidFill>
                  <a:schemeClr val="bg1"/>
                </a:solidFill>
                <a:latin typeface="Roboto" panose="02000000000000000000" pitchFamily="2" charset="0"/>
                <a:ea typeface="Roboto" panose="02000000000000000000" pitchFamily="2" charset="0"/>
              </a:rPr>
              <a:t>TEŞEKKÜR</a:t>
            </a:r>
          </a:p>
        </p:txBody>
      </p:sp>
      <p:sp>
        <p:nvSpPr>
          <p:cNvPr id="3" name="Metin kutusu 2">
            <a:extLst>
              <a:ext uri="{FF2B5EF4-FFF2-40B4-BE49-F238E27FC236}">
                <a16:creationId xmlns:a16="http://schemas.microsoft.com/office/drawing/2014/main" id="{9F956580-0E09-43EA-9248-16A79797EEC8}"/>
              </a:ext>
            </a:extLst>
          </p:cNvPr>
          <p:cNvSpPr txBox="1"/>
          <p:nvPr/>
        </p:nvSpPr>
        <p:spPr>
          <a:xfrm>
            <a:off x="233916" y="1743740"/>
            <a:ext cx="8654791" cy="2677656"/>
          </a:xfrm>
          <a:prstGeom prst="rect">
            <a:avLst/>
          </a:prstGeom>
          <a:noFill/>
        </p:spPr>
        <p:txBody>
          <a:bodyPr wrap="square" rtlCol="0">
            <a:spAutoFit/>
          </a:bodyPr>
          <a:lstStyle/>
          <a:p>
            <a:r>
              <a:rPr lang="tr-TR" dirty="0" err="1">
                <a:solidFill>
                  <a:schemeClr val="bg1"/>
                </a:solidFill>
                <a:latin typeface="Roboto" panose="02000000000000000000" pitchFamily="2" charset="0"/>
                <a:ea typeface="Roboto" panose="02000000000000000000" pitchFamily="2" charset="0"/>
              </a:rPr>
              <a:t>Quicky</a:t>
            </a:r>
            <a:r>
              <a:rPr lang="tr-TR" dirty="0">
                <a:solidFill>
                  <a:schemeClr val="bg1"/>
                </a:solidFill>
                <a:latin typeface="Roboto" panose="02000000000000000000" pitchFamily="2" charset="0"/>
                <a:ea typeface="Roboto" panose="02000000000000000000" pitchFamily="2" charset="0"/>
              </a:rPr>
              <a:t> </a:t>
            </a:r>
            <a:r>
              <a:rPr lang="tr-TR" dirty="0" err="1">
                <a:solidFill>
                  <a:schemeClr val="bg1"/>
                </a:solidFill>
                <a:latin typeface="Roboto" panose="02000000000000000000" pitchFamily="2" charset="0"/>
                <a:ea typeface="Roboto" panose="02000000000000000000" pitchFamily="2" charset="0"/>
              </a:rPr>
              <a:t>Coders</a:t>
            </a:r>
            <a:r>
              <a:rPr lang="tr-TR" dirty="0">
                <a:solidFill>
                  <a:schemeClr val="bg1"/>
                </a:solidFill>
                <a:latin typeface="Roboto" panose="02000000000000000000" pitchFamily="2" charset="0"/>
                <a:ea typeface="Roboto" panose="02000000000000000000" pitchFamily="2" charset="0"/>
              </a:rPr>
              <a:t> Ekibi olarak </a:t>
            </a:r>
            <a:r>
              <a:rPr lang="tr-TR" dirty="0" err="1">
                <a:solidFill>
                  <a:schemeClr val="bg1"/>
                </a:solidFill>
                <a:latin typeface="Roboto" panose="02000000000000000000" pitchFamily="2" charset="0"/>
                <a:ea typeface="Roboto" panose="02000000000000000000" pitchFamily="2" charset="0"/>
              </a:rPr>
              <a:t>öcelikli</a:t>
            </a:r>
            <a:r>
              <a:rPr lang="tr-TR" dirty="0">
                <a:solidFill>
                  <a:schemeClr val="bg1"/>
                </a:solidFill>
                <a:latin typeface="Roboto" panose="02000000000000000000" pitchFamily="2" charset="0"/>
                <a:ea typeface="Roboto" panose="02000000000000000000" pitchFamily="2" charset="0"/>
              </a:rPr>
              <a:t> olarak Google Developer </a:t>
            </a:r>
            <a:r>
              <a:rPr lang="tr-TR" dirty="0" err="1">
                <a:solidFill>
                  <a:schemeClr val="bg1"/>
                </a:solidFill>
                <a:latin typeface="Roboto" panose="02000000000000000000" pitchFamily="2" charset="0"/>
                <a:ea typeface="Roboto" panose="02000000000000000000" pitchFamily="2" charset="0"/>
              </a:rPr>
              <a:t>Student</a:t>
            </a:r>
            <a:r>
              <a:rPr lang="tr-TR" dirty="0">
                <a:solidFill>
                  <a:schemeClr val="bg1"/>
                </a:solidFill>
                <a:latin typeface="Roboto" panose="02000000000000000000" pitchFamily="2" charset="0"/>
                <a:ea typeface="Roboto" panose="02000000000000000000" pitchFamily="2" charset="0"/>
              </a:rPr>
              <a:t> Club yetkililerine böylesi güzel</a:t>
            </a:r>
          </a:p>
          <a:p>
            <a:r>
              <a:rPr lang="tr-TR" dirty="0">
                <a:solidFill>
                  <a:schemeClr val="bg1"/>
                </a:solidFill>
                <a:latin typeface="Roboto" panose="02000000000000000000" pitchFamily="2" charset="0"/>
                <a:ea typeface="Roboto" panose="02000000000000000000" pitchFamily="2" charset="0"/>
              </a:rPr>
              <a:t> etkinliği düzenlediklerinden dolay teşekkür ederiz. </a:t>
            </a:r>
          </a:p>
          <a:p>
            <a:endParaRPr lang="tr-TR" dirty="0">
              <a:solidFill>
                <a:schemeClr val="bg1"/>
              </a:solidFill>
              <a:latin typeface="Roboto" panose="02000000000000000000" pitchFamily="2" charset="0"/>
              <a:ea typeface="Roboto" panose="02000000000000000000" pitchFamily="2" charset="0"/>
            </a:endParaRPr>
          </a:p>
          <a:p>
            <a:r>
              <a:rPr lang="tr-TR" dirty="0">
                <a:solidFill>
                  <a:schemeClr val="bg1"/>
                </a:solidFill>
                <a:latin typeface="Roboto" panose="02000000000000000000" pitchFamily="2" charset="0"/>
                <a:ea typeface="Roboto" panose="02000000000000000000" pitchFamily="2" charset="0"/>
              </a:rPr>
              <a:t>Sonrasında Erhan Atalar Bey’in proje fikrimize destek </a:t>
            </a:r>
            <a:r>
              <a:rPr lang="tr-TR">
                <a:solidFill>
                  <a:schemeClr val="bg1"/>
                </a:solidFill>
                <a:latin typeface="Roboto" panose="02000000000000000000" pitchFamily="2" charset="0"/>
                <a:ea typeface="Roboto" panose="02000000000000000000" pitchFamily="2" charset="0"/>
              </a:rPr>
              <a:t>ve önerilerinden </a:t>
            </a:r>
            <a:r>
              <a:rPr lang="tr-TR" dirty="0">
                <a:solidFill>
                  <a:schemeClr val="bg1"/>
                </a:solidFill>
                <a:latin typeface="Roboto" panose="02000000000000000000" pitchFamily="2" charset="0"/>
                <a:ea typeface="Roboto" panose="02000000000000000000" pitchFamily="2" charset="0"/>
              </a:rPr>
              <a:t>dolayı teşekkür ederiz.</a:t>
            </a:r>
          </a:p>
          <a:p>
            <a:endParaRPr lang="tr-TR" dirty="0">
              <a:solidFill>
                <a:schemeClr val="bg1"/>
              </a:solidFill>
              <a:latin typeface="Roboto" panose="02000000000000000000" pitchFamily="2" charset="0"/>
              <a:ea typeface="Roboto" panose="02000000000000000000" pitchFamily="2" charset="0"/>
            </a:endParaRPr>
          </a:p>
          <a:p>
            <a:r>
              <a:rPr lang="tr-TR" dirty="0">
                <a:solidFill>
                  <a:schemeClr val="bg1"/>
                </a:solidFill>
                <a:latin typeface="Roboto" panose="02000000000000000000" pitchFamily="2" charset="0"/>
                <a:ea typeface="Roboto" panose="02000000000000000000" pitchFamily="2" charset="0"/>
              </a:rPr>
              <a:t>Veli </a:t>
            </a:r>
            <a:r>
              <a:rPr lang="tr-TR" dirty="0" err="1">
                <a:solidFill>
                  <a:schemeClr val="bg1"/>
                </a:solidFill>
                <a:latin typeface="Roboto" panose="02000000000000000000" pitchFamily="2" charset="0"/>
                <a:ea typeface="Roboto" panose="02000000000000000000" pitchFamily="2" charset="0"/>
              </a:rPr>
              <a:t>Bacık</a:t>
            </a:r>
            <a:r>
              <a:rPr lang="tr-TR" dirty="0">
                <a:solidFill>
                  <a:schemeClr val="bg1"/>
                </a:solidFill>
                <a:latin typeface="Roboto" panose="02000000000000000000" pitchFamily="2" charset="0"/>
                <a:ea typeface="Roboto" panose="02000000000000000000" pitchFamily="2" charset="0"/>
              </a:rPr>
              <a:t> ve Merve Aslan Hanım’ın değerli bilgilerini biz katılımcılara aktardıkları ve bizlere her daim</a:t>
            </a:r>
          </a:p>
          <a:p>
            <a:r>
              <a:rPr lang="tr-TR" dirty="0">
                <a:solidFill>
                  <a:schemeClr val="bg1"/>
                </a:solidFill>
                <a:latin typeface="Roboto" panose="02000000000000000000" pitchFamily="2" charset="0"/>
                <a:ea typeface="Roboto" panose="02000000000000000000" pitchFamily="2" charset="0"/>
              </a:rPr>
              <a:t> destek oldukları için teşekkürü borç biliriz.</a:t>
            </a:r>
          </a:p>
          <a:p>
            <a:endParaRPr lang="tr-TR" dirty="0">
              <a:solidFill>
                <a:schemeClr val="bg1"/>
              </a:solidFill>
              <a:latin typeface="Roboto" panose="02000000000000000000" pitchFamily="2" charset="0"/>
              <a:ea typeface="Roboto" panose="02000000000000000000" pitchFamily="2" charset="0"/>
            </a:endParaRPr>
          </a:p>
          <a:p>
            <a:endParaRPr lang="tr-TR" dirty="0">
              <a:solidFill>
                <a:schemeClr val="bg1"/>
              </a:solidFill>
              <a:latin typeface="Roboto" panose="02000000000000000000" pitchFamily="2" charset="0"/>
              <a:ea typeface="Roboto" panose="02000000000000000000" pitchFamily="2" charset="0"/>
            </a:endParaRPr>
          </a:p>
          <a:p>
            <a:endParaRPr lang="tr-TR" dirty="0">
              <a:solidFill>
                <a:schemeClr val="bg1"/>
              </a:solidFill>
              <a:latin typeface="Roboto" panose="02000000000000000000" pitchFamily="2" charset="0"/>
              <a:ea typeface="Roboto" panose="02000000000000000000" pitchFamily="2" charset="0"/>
            </a:endParaRPr>
          </a:p>
          <a:p>
            <a:endParaRPr lang="tr-TR" dirty="0">
              <a:solidFill>
                <a:schemeClr val="bg1"/>
              </a:solidFill>
              <a:latin typeface="Roboto" panose="02000000000000000000" pitchFamily="2" charset="0"/>
              <a:ea typeface="Roboto" panose="02000000000000000000" pitchFamily="2" charset="0"/>
            </a:endParaRPr>
          </a:p>
          <a:p>
            <a:endParaRPr lang="tr-TR" dirty="0">
              <a:solidFill>
                <a:schemeClr val="bg1"/>
              </a:solidFill>
              <a:latin typeface="Roboto" panose="02000000000000000000" pitchFamily="2" charset="0"/>
              <a:ea typeface="Roboto" panose="020000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
        <p:cNvGrpSpPr/>
        <p:nvPr/>
      </p:nvGrpSpPr>
      <p:grpSpPr>
        <a:xfrm>
          <a:off x="0" y="0"/>
          <a:ext cx="0" cy="0"/>
          <a:chOff x="0" y="0"/>
          <a:chExt cx="0" cy="0"/>
        </a:xfrm>
      </p:grpSpPr>
      <p:sp>
        <p:nvSpPr>
          <p:cNvPr id="2" name="Metin kutusu 1">
            <a:extLst>
              <a:ext uri="{FF2B5EF4-FFF2-40B4-BE49-F238E27FC236}">
                <a16:creationId xmlns:a16="http://schemas.microsoft.com/office/drawing/2014/main" id="{4476455D-2578-4EBD-83C6-05531A36C07C}"/>
              </a:ext>
            </a:extLst>
          </p:cNvPr>
          <p:cNvSpPr txBox="1"/>
          <p:nvPr/>
        </p:nvSpPr>
        <p:spPr>
          <a:xfrm>
            <a:off x="357188" y="1578769"/>
            <a:ext cx="3352200" cy="1384995"/>
          </a:xfrm>
          <a:prstGeom prst="rect">
            <a:avLst/>
          </a:prstGeom>
          <a:noFill/>
        </p:spPr>
        <p:txBody>
          <a:bodyPr wrap="none" rtlCol="0">
            <a:spAutoFit/>
          </a:bodyPr>
          <a:lstStyle/>
          <a:p>
            <a:r>
              <a:rPr lang="tr-TR" sz="2400" b="1" u="sng" dirty="0">
                <a:solidFill>
                  <a:schemeClr val="bg1"/>
                </a:solidFill>
                <a:latin typeface="Roboto" panose="02000000000000000000" pitchFamily="2" charset="0"/>
                <a:ea typeface="Roboto" panose="02000000000000000000" pitchFamily="2" charset="0"/>
              </a:rPr>
              <a:t>QUICKY CODERS EKİBİ</a:t>
            </a:r>
          </a:p>
          <a:p>
            <a:endParaRPr lang="tr-TR" sz="2400" b="1" dirty="0">
              <a:solidFill>
                <a:schemeClr val="bg1"/>
              </a:solidFill>
              <a:latin typeface="Roboto" panose="02000000000000000000" pitchFamily="2" charset="0"/>
              <a:ea typeface="Roboto" panose="02000000000000000000" pitchFamily="2" charset="0"/>
            </a:endParaRPr>
          </a:p>
          <a:p>
            <a:pPr marL="285750" indent="-285750">
              <a:buFont typeface="Wingdings" panose="05000000000000000000" pitchFamily="2" charset="2"/>
              <a:buChar char="Ø"/>
            </a:pPr>
            <a:r>
              <a:rPr lang="tr-TR" sz="1800" b="1" dirty="0">
                <a:solidFill>
                  <a:schemeClr val="bg1"/>
                </a:solidFill>
                <a:latin typeface="Roboto" panose="02000000000000000000" pitchFamily="2" charset="0"/>
                <a:ea typeface="Roboto" panose="02000000000000000000" pitchFamily="2" charset="0"/>
              </a:rPr>
              <a:t>Serdar ATEŞ</a:t>
            </a:r>
          </a:p>
          <a:p>
            <a:pPr marL="285750" indent="-285750">
              <a:buFont typeface="Wingdings" panose="05000000000000000000" pitchFamily="2" charset="2"/>
              <a:buChar char="Ø"/>
            </a:pPr>
            <a:r>
              <a:rPr lang="tr-TR" sz="1800" b="1" dirty="0">
                <a:solidFill>
                  <a:schemeClr val="bg1"/>
                </a:solidFill>
                <a:latin typeface="Roboto" panose="02000000000000000000" pitchFamily="2" charset="0"/>
                <a:ea typeface="Roboto" panose="02000000000000000000" pitchFamily="2" charset="0"/>
              </a:rPr>
              <a:t>Furkan TOPTAŞ</a:t>
            </a:r>
            <a:endParaRPr lang="tr-TR" sz="2400" b="1" dirty="0">
              <a:solidFill>
                <a:schemeClr val="bg1"/>
              </a:solidFill>
              <a:latin typeface="Roboto" panose="02000000000000000000" pitchFamily="2" charset="0"/>
              <a:ea typeface="Roboto" panose="02000000000000000000" pitchFamily="2"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2" name="Metin kutusu 1">
            <a:extLst>
              <a:ext uri="{FF2B5EF4-FFF2-40B4-BE49-F238E27FC236}">
                <a16:creationId xmlns:a16="http://schemas.microsoft.com/office/drawing/2014/main" id="{C59E5BA8-55F3-4360-B0B9-08370F1874C9}"/>
              </a:ext>
            </a:extLst>
          </p:cNvPr>
          <p:cNvSpPr txBox="1"/>
          <p:nvPr/>
        </p:nvSpPr>
        <p:spPr>
          <a:xfrm>
            <a:off x="157162" y="1578769"/>
            <a:ext cx="7700963" cy="3508653"/>
          </a:xfrm>
          <a:prstGeom prst="rect">
            <a:avLst/>
          </a:prstGeom>
          <a:noFill/>
        </p:spPr>
        <p:txBody>
          <a:bodyPr wrap="square" rtlCol="0">
            <a:spAutoFit/>
          </a:bodyPr>
          <a:lstStyle/>
          <a:p>
            <a:r>
              <a:rPr lang="tr-TR" sz="1800" b="1" u="sng" dirty="0" err="1">
                <a:solidFill>
                  <a:schemeClr val="bg1"/>
                </a:solidFill>
                <a:latin typeface="Roboto" panose="02000000000000000000" pitchFamily="2" charset="0"/>
                <a:ea typeface="Roboto" panose="02000000000000000000" pitchFamily="2" charset="0"/>
              </a:rPr>
              <a:t>Quicky</a:t>
            </a:r>
            <a:r>
              <a:rPr lang="tr-TR" sz="1800" b="1" u="sng" dirty="0">
                <a:solidFill>
                  <a:schemeClr val="bg1"/>
                </a:solidFill>
                <a:latin typeface="Roboto" panose="02000000000000000000" pitchFamily="2" charset="0"/>
                <a:ea typeface="Roboto" panose="02000000000000000000" pitchFamily="2" charset="0"/>
              </a:rPr>
              <a:t> </a:t>
            </a:r>
            <a:r>
              <a:rPr lang="tr-TR" sz="1800" b="1" u="sng" dirty="0" err="1">
                <a:solidFill>
                  <a:schemeClr val="bg1"/>
                </a:solidFill>
                <a:latin typeface="Roboto" panose="02000000000000000000" pitchFamily="2" charset="0"/>
                <a:ea typeface="Roboto" panose="02000000000000000000" pitchFamily="2" charset="0"/>
              </a:rPr>
              <a:t>Coder</a:t>
            </a:r>
            <a:r>
              <a:rPr lang="tr-TR" sz="1800" b="1" u="sng" dirty="0">
                <a:solidFill>
                  <a:schemeClr val="bg1"/>
                </a:solidFill>
                <a:latin typeface="Roboto" panose="02000000000000000000" pitchFamily="2" charset="0"/>
                <a:ea typeface="Roboto" panose="02000000000000000000" pitchFamily="2" charset="0"/>
              </a:rPr>
              <a:t> Serdar ATEŞ</a:t>
            </a:r>
          </a:p>
          <a:p>
            <a:endParaRPr lang="tr-TR" dirty="0">
              <a:solidFill>
                <a:schemeClr val="bg1"/>
              </a:solidFill>
              <a:latin typeface="Roboto" panose="02000000000000000000" pitchFamily="2" charset="0"/>
              <a:ea typeface="Roboto" panose="02000000000000000000" pitchFamily="2" charset="0"/>
            </a:endParaRPr>
          </a:p>
          <a:p>
            <a:r>
              <a:rPr lang="tr-TR" dirty="0">
                <a:solidFill>
                  <a:schemeClr val="bg1"/>
                </a:solidFill>
                <a:latin typeface="Roboto" panose="02000000000000000000" pitchFamily="2" charset="0"/>
                <a:ea typeface="Roboto" panose="02000000000000000000" pitchFamily="2" charset="0"/>
              </a:rPr>
              <a:t>Manisa Celal Bayar Üniversitesi 4. Sınıf Yazılım Mühendisliği öğrencisi. Bursa şehrinde dünyaya gelerek lise çağlarında yazılımla tanışmıştır. Son zamanlarında </a:t>
            </a:r>
            <a:r>
              <a:rPr lang="tr-TR" dirty="0" err="1">
                <a:solidFill>
                  <a:schemeClr val="bg1"/>
                </a:solidFill>
                <a:latin typeface="Roboto" panose="02000000000000000000" pitchFamily="2" charset="0"/>
                <a:ea typeface="Roboto" panose="02000000000000000000" pitchFamily="2" charset="0"/>
              </a:rPr>
              <a:t>Flutter</a:t>
            </a:r>
            <a:r>
              <a:rPr lang="tr-TR" dirty="0">
                <a:solidFill>
                  <a:schemeClr val="bg1"/>
                </a:solidFill>
                <a:latin typeface="Roboto" panose="02000000000000000000" pitchFamily="2" charset="0"/>
                <a:ea typeface="Roboto" panose="02000000000000000000" pitchFamily="2" charset="0"/>
              </a:rPr>
              <a:t> üzerine bitirme tezi hazırlamıştır. Gelecekteki hedefi  şehrinin en iyi yazılım girişimcisi olmak. Gelecekten öncede </a:t>
            </a:r>
            <a:r>
              <a:rPr lang="tr-TR" dirty="0" err="1">
                <a:solidFill>
                  <a:schemeClr val="bg1"/>
                </a:solidFill>
                <a:latin typeface="Roboto" panose="02000000000000000000" pitchFamily="2" charset="0"/>
                <a:ea typeface="Roboto" panose="02000000000000000000" pitchFamily="2" charset="0"/>
              </a:rPr>
              <a:t>Flutter</a:t>
            </a:r>
            <a:r>
              <a:rPr lang="tr-TR" dirty="0">
                <a:solidFill>
                  <a:schemeClr val="bg1"/>
                </a:solidFill>
                <a:latin typeface="Roboto" panose="02000000000000000000" pitchFamily="2" charset="0"/>
                <a:ea typeface="Roboto" panose="02000000000000000000" pitchFamily="2" charset="0"/>
              </a:rPr>
              <a:t> </a:t>
            </a:r>
            <a:r>
              <a:rPr lang="tr-TR" dirty="0" err="1">
                <a:solidFill>
                  <a:schemeClr val="bg1"/>
                </a:solidFill>
                <a:latin typeface="Roboto" panose="02000000000000000000" pitchFamily="2" charset="0"/>
                <a:ea typeface="Roboto" panose="02000000000000000000" pitchFamily="2" charset="0"/>
              </a:rPr>
              <a:t>Hackathonu</a:t>
            </a:r>
            <a:r>
              <a:rPr lang="tr-TR" dirty="0">
                <a:solidFill>
                  <a:schemeClr val="bg1"/>
                </a:solidFill>
                <a:latin typeface="Roboto" panose="02000000000000000000" pitchFamily="2" charset="0"/>
                <a:ea typeface="Roboto" panose="02000000000000000000" pitchFamily="2" charset="0"/>
              </a:rPr>
              <a:t> 2021’de derece girmektir. En önemli hobileri yazılımda hata çözmektir. En sevdiği hata </a:t>
            </a:r>
            <a:r>
              <a:rPr lang="tr-TR" dirty="0" err="1">
                <a:solidFill>
                  <a:schemeClr val="bg1"/>
                </a:solidFill>
                <a:latin typeface="Roboto" panose="02000000000000000000" pitchFamily="2" charset="0"/>
                <a:ea typeface="Roboto" panose="02000000000000000000" pitchFamily="2" charset="0"/>
              </a:rPr>
              <a:t>Fatal</a:t>
            </a:r>
            <a:r>
              <a:rPr lang="tr-TR" dirty="0">
                <a:solidFill>
                  <a:schemeClr val="bg1"/>
                </a:solidFill>
                <a:latin typeface="Roboto" panose="02000000000000000000" pitchFamily="2" charset="0"/>
                <a:ea typeface="Roboto" panose="02000000000000000000" pitchFamily="2" charset="0"/>
              </a:rPr>
              <a:t> </a:t>
            </a:r>
            <a:r>
              <a:rPr lang="tr-TR" dirty="0" err="1">
                <a:solidFill>
                  <a:schemeClr val="bg1"/>
                </a:solidFill>
                <a:latin typeface="Roboto" panose="02000000000000000000" pitchFamily="2" charset="0"/>
                <a:ea typeface="Roboto" panose="02000000000000000000" pitchFamily="2" charset="0"/>
              </a:rPr>
              <a:t>Exception</a:t>
            </a:r>
            <a:r>
              <a:rPr lang="tr-TR" dirty="0">
                <a:solidFill>
                  <a:schemeClr val="bg1"/>
                </a:solidFill>
                <a:latin typeface="Roboto" panose="02000000000000000000" pitchFamily="2" charset="0"/>
                <a:ea typeface="Roboto" panose="02000000000000000000" pitchFamily="2" charset="0"/>
              </a:rPr>
              <a:t> </a:t>
            </a:r>
            <a:r>
              <a:rPr lang="tr-TR" dirty="0" err="1">
                <a:solidFill>
                  <a:schemeClr val="bg1"/>
                </a:solidFill>
                <a:latin typeface="Roboto" panose="02000000000000000000" pitchFamily="2" charset="0"/>
                <a:ea typeface="Roboto" panose="02000000000000000000" pitchFamily="2" charset="0"/>
              </a:rPr>
              <a:t>Error’dur</a:t>
            </a:r>
            <a:r>
              <a:rPr lang="tr-TR" dirty="0">
                <a:solidFill>
                  <a:schemeClr val="bg1"/>
                </a:solidFill>
                <a:latin typeface="Roboto" panose="02000000000000000000" pitchFamily="2" charset="0"/>
                <a:ea typeface="Roboto" panose="02000000000000000000" pitchFamily="2" charset="0"/>
              </a:rPr>
              <a:t>. Başarısını pes etmemekten almaktadır.</a:t>
            </a:r>
            <a:endParaRPr lang="tr-TR" sz="1200" dirty="0">
              <a:solidFill>
                <a:schemeClr val="bg1"/>
              </a:solidFill>
              <a:latin typeface="Roboto" panose="02000000000000000000" pitchFamily="2" charset="0"/>
              <a:ea typeface="Roboto" panose="02000000000000000000" pitchFamily="2" charset="0"/>
            </a:endParaRPr>
          </a:p>
          <a:p>
            <a:endParaRPr lang="tr-TR" sz="2400" dirty="0">
              <a:solidFill>
                <a:schemeClr val="bg1"/>
              </a:solidFill>
              <a:latin typeface="Roboto" panose="02000000000000000000" pitchFamily="2" charset="0"/>
              <a:ea typeface="Roboto" panose="02000000000000000000" pitchFamily="2" charset="0"/>
            </a:endParaRPr>
          </a:p>
          <a:p>
            <a:endParaRPr lang="tr-TR" sz="2400" dirty="0">
              <a:solidFill>
                <a:schemeClr val="bg1"/>
              </a:solidFill>
              <a:latin typeface="Roboto" panose="02000000000000000000" pitchFamily="2" charset="0"/>
              <a:ea typeface="Roboto" panose="02000000000000000000" pitchFamily="2" charset="0"/>
            </a:endParaRPr>
          </a:p>
          <a:p>
            <a:endParaRPr lang="tr-TR" sz="2400" dirty="0">
              <a:solidFill>
                <a:schemeClr val="bg1"/>
              </a:solidFill>
              <a:latin typeface="Roboto" panose="02000000000000000000" pitchFamily="2" charset="0"/>
              <a:ea typeface="Roboto" panose="02000000000000000000" pitchFamily="2" charset="0"/>
            </a:endParaRPr>
          </a:p>
          <a:p>
            <a:endParaRPr lang="tr-TR" sz="2400" dirty="0">
              <a:solidFill>
                <a:schemeClr val="bg1"/>
              </a:solidFill>
              <a:latin typeface="Roboto" panose="02000000000000000000" pitchFamily="2" charset="0"/>
              <a:ea typeface="Roboto" panose="02000000000000000000" pitchFamily="2" charset="0"/>
            </a:endParaRPr>
          </a:p>
          <a:p>
            <a:endParaRPr lang="tr-TR" sz="2400" dirty="0">
              <a:solidFill>
                <a:schemeClr val="bg1"/>
              </a:solidFill>
              <a:latin typeface="Roboto" panose="02000000000000000000" pitchFamily="2" charset="0"/>
              <a:ea typeface="Roboto" panose="02000000000000000000" pitchFamily="2"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
        <p:cNvGrpSpPr/>
        <p:nvPr/>
      </p:nvGrpSpPr>
      <p:grpSpPr>
        <a:xfrm>
          <a:off x="0" y="0"/>
          <a:ext cx="0" cy="0"/>
          <a:chOff x="0" y="0"/>
          <a:chExt cx="0" cy="0"/>
        </a:xfrm>
      </p:grpSpPr>
      <p:sp>
        <p:nvSpPr>
          <p:cNvPr id="2" name="Metin kutusu 1">
            <a:extLst>
              <a:ext uri="{FF2B5EF4-FFF2-40B4-BE49-F238E27FC236}">
                <a16:creationId xmlns:a16="http://schemas.microsoft.com/office/drawing/2014/main" id="{B039D711-AE32-4666-9CCC-8B9E01B5DF76}"/>
              </a:ext>
            </a:extLst>
          </p:cNvPr>
          <p:cNvSpPr txBox="1"/>
          <p:nvPr/>
        </p:nvSpPr>
        <p:spPr>
          <a:xfrm>
            <a:off x="157162" y="1414463"/>
            <a:ext cx="7700963" cy="3570208"/>
          </a:xfrm>
          <a:prstGeom prst="rect">
            <a:avLst/>
          </a:prstGeom>
          <a:noFill/>
        </p:spPr>
        <p:txBody>
          <a:bodyPr wrap="square" rtlCol="0">
            <a:spAutoFit/>
          </a:bodyPr>
          <a:lstStyle/>
          <a:p>
            <a:r>
              <a:rPr lang="tr-TR" sz="1800" b="1" u="sng" dirty="0" err="1">
                <a:solidFill>
                  <a:schemeClr val="bg1"/>
                </a:solidFill>
                <a:latin typeface="Roboto" panose="02000000000000000000" pitchFamily="2" charset="0"/>
                <a:ea typeface="Roboto" panose="02000000000000000000" pitchFamily="2" charset="0"/>
              </a:rPr>
              <a:t>Quicky</a:t>
            </a:r>
            <a:r>
              <a:rPr lang="tr-TR" sz="1800" b="1" u="sng" dirty="0">
                <a:solidFill>
                  <a:schemeClr val="bg1"/>
                </a:solidFill>
                <a:latin typeface="Roboto" panose="02000000000000000000" pitchFamily="2" charset="0"/>
                <a:ea typeface="Roboto" panose="02000000000000000000" pitchFamily="2" charset="0"/>
              </a:rPr>
              <a:t> </a:t>
            </a:r>
            <a:r>
              <a:rPr lang="tr-TR" sz="1800" b="1" u="sng" dirty="0" err="1">
                <a:solidFill>
                  <a:schemeClr val="bg1"/>
                </a:solidFill>
                <a:latin typeface="Roboto" panose="02000000000000000000" pitchFamily="2" charset="0"/>
                <a:ea typeface="Roboto" panose="02000000000000000000" pitchFamily="2" charset="0"/>
              </a:rPr>
              <a:t>Coder</a:t>
            </a:r>
            <a:r>
              <a:rPr lang="tr-TR" sz="1800" b="1" u="sng" dirty="0">
                <a:solidFill>
                  <a:schemeClr val="bg1"/>
                </a:solidFill>
                <a:latin typeface="Roboto" panose="02000000000000000000" pitchFamily="2" charset="0"/>
                <a:ea typeface="Roboto" panose="02000000000000000000" pitchFamily="2" charset="0"/>
              </a:rPr>
              <a:t> Furkan TOPTAŞ</a:t>
            </a:r>
          </a:p>
          <a:p>
            <a:endParaRPr lang="tr-TR" b="1" dirty="0">
              <a:solidFill>
                <a:schemeClr val="bg1"/>
              </a:solidFill>
              <a:latin typeface="Roboto" panose="02000000000000000000" pitchFamily="2" charset="0"/>
              <a:ea typeface="Roboto" panose="02000000000000000000" pitchFamily="2" charset="0"/>
            </a:endParaRPr>
          </a:p>
          <a:p>
            <a:r>
              <a:rPr lang="tr-TR" dirty="0">
                <a:solidFill>
                  <a:schemeClr val="bg1"/>
                </a:solidFill>
                <a:latin typeface="Roboto" panose="02000000000000000000" pitchFamily="2" charset="0"/>
                <a:ea typeface="Roboto" panose="02000000000000000000" pitchFamily="2" charset="0"/>
              </a:rPr>
              <a:t>Manisa Celal Bayar Üniversitesi 4. Sınıf Yazılım Mühendisliği öğrencisi. Isparta şehrinde dünyaya gelerek lise çağında yazılımla tanışmıştır. Şuan </a:t>
            </a:r>
            <a:r>
              <a:rPr lang="tr-TR" dirty="0" err="1">
                <a:solidFill>
                  <a:schemeClr val="bg1"/>
                </a:solidFill>
                <a:latin typeface="Roboto" panose="02000000000000000000" pitchFamily="2" charset="0"/>
                <a:ea typeface="Roboto" panose="02000000000000000000" pitchFamily="2" charset="0"/>
              </a:rPr>
              <a:t>Teknovol</a:t>
            </a:r>
            <a:r>
              <a:rPr lang="tr-TR" dirty="0">
                <a:solidFill>
                  <a:schemeClr val="bg1"/>
                </a:solidFill>
                <a:latin typeface="Roboto" panose="02000000000000000000" pitchFamily="2" charset="0"/>
                <a:ea typeface="Roboto" panose="02000000000000000000" pitchFamily="2" charset="0"/>
              </a:rPr>
              <a:t> şirketinde Web Developer olarak kendini </a:t>
            </a:r>
            <a:r>
              <a:rPr lang="tr-TR" dirty="0" err="1">
                <a:solidFill>
                  <a:schemeClr val="bg1"/>
                </a:solidFill>
                <a:latin typeface="Roboto" panose="02000000000000000000" pitchFamily="2" charset="0"/>
                <a:ea typeface="Roboto" panose="02000000000000000000" pitchFamily="2" charset="0"/>
              </a:rPr>
              <a:t>Javascript</a:t>
            </a:r>
            <a:r>
              <a:rPr lang="tr-TR" dirty="0">
                <a:solidFill>
                  <a:schemeClr val="bg1"/>
                </a:solidFill>
                <a:latin typeface="Roboto" panose="02000000000000000000" pitchFamily="2" charset="0"/>
                <a:ea typeface="Roboto" panose="02000000000000000000" pitchFamily="2" charset="0"/>
              </a:rPr>
              <a:t>, </a:t>
            </a:r>
            <a:r>
              <a:rPr lang="tr-TR" dirty="0" err="1">
                <a:solidFill>
                  <a:schemeClr val="bg1"/>
                </a:solidFill>
                <a:latin typeface="Roboto" panose="02000000000000000000" pitchFamily="2" charset="0"/>
                <a:ea typeface="Roboto" panose="02000000000000000000" pitchFamily="2" charset="0"/>
              </a:rPr>
              <a:t>Wordpress</a:t>
            </a:r>
            <a:r>
              <a:rPr lang="tr-TR" dirty="0">
                <a:solidFill>
                  <a:schemeClr val="bg1"/>
                </a:solidFill>
                <a:latin typeface="Roboto" panose="02000000000000000000" pitchFamily="2" charset="0"/>
                <a:ea typeface="Roboto" panose="02000000000000000000" pitchFamily="2" charset="0"/>
              </a:rPr>
              <a:t>, </a:t>
            </a:r>
            <a:r>
              <a:rPr lang="tr-TR" dirty="0" err="1">
                <a:solidFill>
                  <a:schemeClr val="bg1"/>
                </a:solidFill>
                <a:latin typeface="Roboto" panose="02000000000000000000" pitchFamily="2" charset="0"/>
                <a:ea typeface="Roboto" panose="02000000000000000000" pitchFamily="2" charset="0"/>
              </a:rPr>
              <a:t>PristaShop</a:t>
            </a:r>
            <a:r>
              <a:rPr lang="tr-TR" dirty="0">
                <a:solidFill>
                  <a:schemeClr val="bg1"/>
                </a:solidFill>
                <a:latin typeface="Roboto" panose="02000000000000000000" pitchFamily="2" charset="0"/>
                <a:ea typeface="Roboto" panose="02000000000000000000" pitchFamily="2" charset="0"/>
              </a:rPr>
              <a:t> ve </a:t>
            </a:r>
            <a:r>
              <a:rPr lang="tr-TR" dirty="0" err="1">
                <a:solidFill>
                  <a:schemeClr val="bg1"/>
                </a:solidFill>
                <a:latin typeface="Roboto" panose="02000000000000000000" pitchFamily="2" charset="0"/>
                <a:ea typeface="Roboto" panose="02000000000000000000" pitchFamily="2" charset="0"/>
              </a:rPr>
              <a:t>Flutter</a:t>
            </a:r>
            <a:r>
              <a:rPr lang="tr-TR" dirty="0">
                <a:solidFill>
                  <a:schemeClr val="bg1"/>
                </a:solidFill>
                <a:latin typeface="Roboto" panose="02000000000000000000" pitchFamily="2" charset="0"/>
                <a:ea typeface="Roboto" panose="02000000000000000000" pitchFamily="2" charset="0"/>
              </a:rPr>
              <a:t> üzerine kendini geliştirmektedir. </a:t>
            </a:r>
            <a:r>
              <a:rPr lang="tr-TR" dirty="0" err="1">
                <a:solidFill>
                  <a:schemeClr val="bg1"/>
                </a:solidFill>
                <a:latin typeface="Roboto" panose="02000000000000000000" pitchFamily="2" charset="0"/>
                <a:ea typeface="Roboto" panose="02000000000000000000" pitchFamily="2" charset="0"/>
              </a:rPr>
              <a:t>Flutter</a:t>
            </a:r>
            <a:r>
              <a:rPr lang="tr-TR" dirty="0">
                <a:solidFill>
                  <a:schemeClr val="bg1"/>
                </a:solidFill>
                <a:latin typeface="Roboto" panose="02000000000000000000" pitchFamily="2" charset="0"/>
                <a:ea typeface="Roboto" panose="02000000000000000000" pitchFamily="2" charset="0"/>
              </a:rPr>
              <a:t> da öğrendiklerini </a:t>
            </a:r>
            <a:r>
              <a:rPr lang="tr-TR" dirty="0" err="1">
                <a:solidFill>
                  <a:schemeClr val="bg1"/>
                </a:solidFill>
                <a:latin typeface="Roboto" panose="02000000000000000000" pitchFamily="2" charset="0"/>
                <a:ea typeface="Roboto" panose="02000000000000000000" pitchFamily="2" charset="0"/>
              </a:rPr>
              <a:t>Webmaster.Kitchen</a:t>
            </a:r>
            <a:r>
              <a:rPr lang="tr-TR" dirty="0">
                <a:solidFill>
                  <a:schemeClr val="bg1"/>
                </a:solidFill>
                <a:latin typeface="Roboto" panose="02000000000000000000" pitchFamily="2" charset="0"/>
                <a:ea typeface="Roboto" panose="02000000000000000000" pitchFamily="2" charset="0"/>
              </a:rPr>
              <a:t> platformunda paylaşarak </a:t>
            </a:r>
            <a:r>
              <a:rPr lang="tr-TR" dirty="0" err="1">
                <a:solidFill>
                  <a:schemeClr val="bg1"/>
                </a:solidFill>
                <a:latin typeface="Roboto" panose="02000000000000000000" pitchFamily="2" charset="0"/>
                <a:ea typeface="Roboto" panose="02000000000000000000" pitchFamily="2" charset="0"/>
              </a:rPr>
              <a:t>Flutter</a:t>
            </a:r>
            <a:r>
              <a:rPr lang="tr-TR" dirty="0">
                <a:solidFill>
                  <a:schemeClr val="bg1"/>
                </a:solidFill>
                <a:latin typeface="Roboto" panose="02000000000000000000" pitchFamily="2" charset="0"/>
                <a:ea typeface="Roboto" panose="02000000000000000000" pitchFamily="2" charset="0"/>
              </a:rPr>
              <a:t> meraklılarına bilgi vermeye çalışmaktadır. Gelecekteki hedefleri </a:t>
            </a:r>
            <a:r>
              <a:rPr lang="tr-TR" dirty="0" err="1">
                <a:solidFill>
                  <a:schemeClr val="bg1"/>
                </a:solidFill>
                <a:latin typeface="Roboto" panose="02000000000000000000" pitchFamily="2" charset="0"/>
                <a:ea typeface="Roboto" panose="02000000000000000000" pitchFamily="2" charset="0"/>
              </a:rPr>
              <a:t>Quicky</a:t>
            </a:r>
            <a:r>
              <a:rPr lang="tr-TR" dirty="0">
                <a:solidFill>
                  <a:schemeClr val="bg1"/>
                </a:solidFill>
                <a:latin typeface="Roboto" panose="02000000000000000000" pitchFamily="2" charset="0"/>
                <a:ea typeface="Roboto" panose="02000000000000000000" pitchFamily="2" charset="0"/>
              </a:rPr>
              <a:t> </a:t>
            </a:r>
            <a:r>
              <a:rPr lang="tr-TR" dirty="0" err="1">
                <a:solidFill>
                  <a:schemeClr val="bg1"/>
                </a:solidFill>
                <a:latin typeface="Roboto" panose="02000000000000000000" pitchFamily="2" charset="0"/>
                <a:ea typeface="Roboto" panose="02000000000000000000" pitchFamily="2" charset="0"/>
              </a:rPr>
              <a:t>Coders</a:t>
            </a:r>
            <a:r>
              <a:rPr lang="tr-TR" dirty="0">
                <a:solidFill>
                  <a:schemeClr val="bg1"/>
                </a:solidFill>
                <a:latin typeface="Roboto" panose="02000000000000000000" pitchFamily="2" charset="0"/>
                <a:ea typeface="Roboto" panose="02000000000000000000" pitchFamily="2" charset="0"/>
              </a:rPr>
              <a:t> olarak geliştirmiş olduğu uygulamalarını geliştirerek insanlığın hayatını kolaylaştıracak işler yapmak ve yapılan işlerde yer almaktır. </a:t>
            </a:r>
            <a:endParaRPr lang="tr-TR" sz="2400" dirty="0">
              <a:solidFill>
                <a:schemeClr val="bg1"/>
              </a:solidFill>
              <a:latin typeface="Roboto" panose="02000000000000000000" pitchFamily="2" charset="0"/>
              <a:ea typeface="Roboto" panose="02000000000000000000" pitchFamily="2" charset="0"/>
            </a:endParaRPr>
          </a:p>
          <a:p>
            <a:endParaRPr lang="tr-TR" sz="2400" b="1" dirty="0">
              <a:solidFill>
                <a:schemeClr val="bg1"/>
              </a:solidFill>
              <a:latin typeface="Roboto" panose="02000000000000000000" pitchFamily="2" charset="0"/>
              <a:ea typeface="Roboto" panose="02000000000000000000" pitchFamily="2" charset="0"/>
            </a:endParaRPr>
          </a:p>
          <a:p>
            <a:endParaRPr lang="tr-TR" sz="2400" b="1" dirty="0">
              <a:solidFill>
                <a:schemeClr val="bg1"/>
              </a:solidFill>
              <a:latin typeface="Roboto" panose="02000000000000000000" pitchFamily="2" charset="0"/>
              <a:ea typeface="Roboto" panose="02000000000000000000" pitchFamily="2" charset="0"/>
            </a:endParaRPr>
          </a:p>
          <a:p>
            <a:endParaRPr lang="tr-TR" sz="2400" b="1" dirty="0">
              <a:solidFill>
                <a:schemeClr val="bg1"/>
              </a:solidFill>
              <a:latin typeface="Roboto" panose="02000000000000000000" pitchFamily="2" charset="0"/>
              <a:ea typeface="Roboto" panose="02000000000000000000" pitchFamily="2" charset="0"/>
            </a:endParaRPr>
          </a:p>
          <a:p>
            <a:endParaRPr lang="tr-TR" sz="2400" b="1" dirty="0">
              <a:solidFill>
                <a:schemeClr val="bg1"/>
              </a:solidFill>
              <a:latin typeface="Roboto" panose="02000000000000000000" pitchFamily="2" charset="0"/>
              <a:ea typeface="Roboto"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
        <p:cNvGrpSpPr/>
        <p:nvPr/>
      </p:nvGrpSpPr>
      <p:grpSpPr>
        <a:xfrm>
          <a:off x="0" y="0"/>
          <a:ext cx="0" cy="0"/>
          <a:chOff x="0" y="0"/>
          <a:chExt cx="0" cy="0"/>
        </a:xfrm>
      </p:grpSpPr>
      <p:sp>
        <p:nvSpPr>
          <p:cNvPr id="2" name="Metin kutusu 1">
            <a:extLst>
              <a:ext uri="{FF2B5EF4-FFF2-40B4-BE49-F238E27FC236}">
                <a16:creationId xmlns:a16="http://schemas.microsoft.com/office/drawing/2014/main" id="{5CBD224A-CF04-4B77-8F51-278555246A33}"/>
              </a:ext>
            </a:extLst>
          </p:cNvPr>
          <p:cNvSpPr txBox="1"/>
          <p:nvPr/>
        </p:nvSpPr>
        <p:spPr>
          <a:xfrm>
            <a:off x="192881" y="1264444"/>
            <a:ext cx="8586787" cy="3323987"/>
          </a:xfrm>
          <a:prstGeom prst="rect">
            <a:avLst/>
          </a:prstGeom>
          <a:noFill/>
        </p:spPr>
        <p:txBody>
          <a:bodyPr wrap="square" rtlCol="0">
            <a:spAutoFit/>
          </a:bodyPr>
          <a:lstStyle/>
          <a:p>
            <a:r>
              <a:rPr lang="tr-TR" dirty="0">
                <a:solidFill>
                  <a:schemeClr val="bg1"/>
                </a:solidFill>
                <a:latin typeface="Roboto" panose="02000000000000000000" pitchFamily="2" charset="0"/>
                <a:ea typeface="Roboto" panose="02000000000000000000" pitchFamily="2" charset="0"/>
              </a:rPr>
              <a:t>Dünya Kültürel Mirasını Korumak</a:t>
            </a:r>
          </a:p>
          <a:p>
            <a:endParaRPr lang="tr-TR" dirty="0">
              <a:solidFill>
                <a:schemeClr val="bg1"/>
              </a:solidFill>
              <a:latin typeface="Roboto" panose="02000000000000000000" pitchFamily="2" charset="0"/>
              <a:ea typeface="Roboto" panose="02000000000000000000" pitchFamily="2" charset="0"/>
            </a:endParaRPr>
          </a:p>
          <a:p>
            <a:r>
              <a:rPr lang="tr-TR" dirty="0">
                <a:solidFill>
                  <a:schemeClr val="bg1"/>
                </a:solidFill>
                <a:latin typeface="Roboto" panose="02000000000000000000" pitchFamily="2" charset="0"/>
                <a:ea typeface="Roboto" panose="02000000000000000000" pitchFamily="2" charset="0"/>
              </a:rPr>
              <a:t>Dünya’da insanların tarihi, kültürel ve doğal dokuları koruyan bilinçli toplumların olduğu kadar Dünya miraslarına önem vermeyen toplumlarına oranı gayet açık bir şekilde azdır. Biz </a:t>
            </a:r>
            <a:r>
              <a:rPr lang="tr-TR" dirty="0" err="1">
                <a:solidFill>
                  <a:schemeClr val="bg1"/>
                </a:solidFill>
                <a:latin typeface="Roboto" panose="02000000000000000000" pitchFamily="2" charset="0"/>
                <a:ea typeface="Roboto" panose="02000000000000000000" pitchFamily="2" charset="0"/>
              </a:rPr>
              <a:t>Quicky</a:t>
            </a:r>
            <a:r>
              <a:rPr lang="tr-TR" dirty="0">
                <a:solidFill>
                  <a:schemeClr val="bg1"/>
                </a:solidFill>
                <a:latin typeface="Roboto" panose="02000000000000000000" pitchFamily="2" charset="0"/>
                <a:ea typeface="Roboto" panose="02000000000000000000" pitchFamily="2" charset="0"/>
              </a:rPr>
              <a:t> </a:t>
            </a:r>
            <a:r>
              <a:rPr lang="tr-TR" dirty="0" err="1">
                <a:solidFill>
                  <a:schemeClr val="bg1"/>
                </a:solidFill>
                <a:latin typeface="Roboto" panose="02000000000000000000" pitchFamily="2" charset="0"/>
                <a:ea typeface="Roboto" panose="02000000000000000000" pitchFamily="2" charset="0"/>
              </a:rPr>
              <a:t>Coders</a:t>
            </a:r>
            <a:r>
              <a:rPr lang="tr-TR" dirty="0">
                <a:solidFill>
                  <a:schemeClr val="bg1"/>
                </a:solidFill>
                <a:latin typeface="Roboto" panose="02000000000000000000" pitchFamily="2" charset="0"/>
                <a:ea typeface="Roboto" panose="02000000000000000000" pitchFamily="2" charset="0"/>
              </a:rPr>
              <a:t> olarak Dünya Kültürel Mirasını Koruma konusunda insanlığı bilinçlendirmekte bulduk asıl çözümü. «Bunu Nasıl Yapabiliriz ?» derken Neden Kültürel mirası korumak isteyenleri bir araya getirmeyelim diyerek projeye ilk adımı attık. </a:t>
            </a:r>
          </a:p>
          <a:p>
            <a:endParaRPr lang="tr-TR" dirty="0">
              <a:solidFill>
                <a:schemeClr val="bg1"/>
              </a:solidFill>
              <a:latin typeface="Roboto" panose="02000000000000000000" pitchFamily="2" charset="0"/>
              <a:ea typeface="Roboto" panose="02000000000000000000" pitchFamily="2" charset="0"/>
            </a:endParaRPr>
          </a:p>
          <a:p>
            <a:r>
              <a:rPr lang="tr-TR" dirty="0">
                <a:solidFill>
                  <a:schemeClr val="bg1"/>
                </a:solidFill>
                <a:latin typeface="Roboto" panose="02000000000000000000" pitchFamily="2" charset="0"/>
                <a:ea typeface="Roboto" panose="02000000000000000000" pitchFamily="2" charset="0"/>
              </a:rPr>
              <a:t>Dünya Kültürel Mirasını Korumak projesi temelde sosyal medya gibi olsa da aslında UNESCO ve devletlerin Kültür ve Turizm Bakanlıkları (veya Yetkili Merci) yöneticilerin uygulamayı kullananların paylaştıkları görselleri, önerileri, açıklamaları, şikayetleri ve iletileri sistem üzerinden takip ederek Kültürel mirasların milyarlarca insanın gözetimine alacaklardır aslında. Gelen öneri ve şikayetlere göre harekete geçerek Kültürel mirasın korunmasında anlık olarak müdahale imkanına hızlı bir çözüm sunacaktır.</a:t>
            </a:r>
          </a:p>
          <a:p>
            <a:endParaRPr lang="tr-TR" dirty="0">
              <a:solidFill>
                <a:schemeClr val="bg1"/>
              </a:solidFill>
              <a:latin typeface="Roboto" panose="02000000000000000000" pitchFamily="2" charset="0"/>
              <a:ea typeface="Roboto" panose="02000000000000000000" pitchFamily="2" charset="0"/>
            </a:endParaRPr>
          </a:p>
          <a:p>
            <a:endParaRPr lang="tr-TR" dirty="0">
              <a:solidFill>
                <a:schemeClr val="bg1"/>
              </a:solidFill>
              <a:latin typeface="Roboto" panose="02000000000000000000" pitchFamily="2" charset="0"/>
              <a:ea typeface="Roboto" panose="02000000000000000000" pitchFamily="2" charset="0"/>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
        <p:cNvGrpSpPr/>
        <p:nvPr/>
      </p:nvGrpSpPr>
      <p:grpSpPr>
        <a:xfrm>
          <a:off x="0" y="0"/>
          <a:ext cx="0" cy="0"/>
          <a:chOff x="0" y="0"/>
          <a:chExt cx="0" cy="0"/>
        </a:xfrm>
      </p:grpSpPr>
      <p:sp>
        <p:nvSpPr>
          <p:cNvPr id="2" name="Metin kutusu 1">
            <a:extLst>
              <a:ext uri="{FF2B5EF4-FFF2-40B4-BE49-F238E27FC236}">
                <a16:creationId xmlns:a16="http://schemas.microsoft.com/office/drawing/2014/main" id="{461A45E9-469C-4D47-AF55-EF91C344C3F6}"/>
              </a:ext>
            </a:extLst>
          </p:cNvPr>
          <p:cNvSpPr txBox="1"/>
          <p:nvPr/>
        </p:nvSpPr>
        <p:spPr>
          <a:xfrm>
            <a:off x="192881" y="1264444"/>
            <a:ext cx="8586787" cy="2677656"/>
          </a:xfrm>
          <a:prstGeom prst="rect">
            <a:avLst/>
          </a:prstGeom>
          <a:noFill/>
        </p:spPr>
        <p:txBody>
          <a:bodyPr wrap="square" rtlCol="0">
            <a:spAutoFit/>
          </a:bodyPr>
          <a:lstStyle/>
          <a:p>
            <a:r>
              <a:rPr lang="tr-TR" dirty="0">
                <a:solidFill>
                  <a:schemeClr val="bg1"/>
                </a:solidFill>
                <a:latin typeface="Roboto" panose="02000000000000000000" pitchFamily="2" charset="0"/>
                <a:ea typeface="Roboto" panose="02000000000000000000" pitchFamily="2" charset="0"/>
              </a:rPr>
              <a:t>Dünya Kültürel Mirasını Korumak projesinin ilk bölümünde insanları bilinçlendirmekten bahsetmiştik. Yöneticiler Kültürel Miraslar hakkında fotoğrafları, şikayetleri ve açıklamaları görebilecek fakat ya insanlık? Bunun için bizde bütün projeyi kullanıcıların bilinçlenmesi yönüne de çekerek uygulama içerisinde kullanıcıların da bilmedikleri, görmedikleri kültürel miraslar hakkında iyi ve kötü bilgi sahibi olarak iyi ve kötü eleştirilerde bulunacaklardır.</a:t>
            </a:r>
          </a:p>
          <a:p>
            <a:endParaRPr lang="tr-TR" dirty="0">
              <a:solidFill>
                <a:schemeClr val="bg1"/>
              </a:solidFill>
              <a:latin typeface="Roboto" panose="02000000000000000000" pitchFamily="2" charset="0"/>
              <a:ea typeface="Roboto" panose="02000000000000000000" pitchFamily="2" charset="0"/>
            </a:endParaRPr>
          </a:p>
          <a:p>
            <a:r>
              <a:rPr lang="tr-TR" dirty="0">
                <a:solidFill>
                  <a:schemeClr val="bg1"/>
                </a:solidFill>
                <a:latin typeface="Roboto" panose="02000000000000000000" pitchFamily="2" charset="0"/>
                <a:ea typeface="Roboto" panose="02000000000000000000" pitchFamily="2" charset="0"/>
              </a:rPr>
              <a:t>Kullanıcılar bir Kültürel Mirasın her yönünden yıllar içerisinde görsellerini göreceklerdir. Bu sayede aslında kullanıcılar yıllar içerisinde değişimlerini iyi ve kötü yönde değerlendirebilecektir. Yıllar sonra da devlet yöneticileri ve UNESCO </a:t>
            </a:r>
            <a:r>
              <a:rPr lang="tr-TR" dirty="0" err="1">
                <a:solidFill>
                  <a:schemeClr val="bg1"/>
                </a:solidFill>
                <a:latin typeface="Roboto" panose="02000000000000000000" pitchFamily="2" charset="0"/>
                <a:ea typeface="Roboto" panose="02000000000000000000" pitchFamily="2" charset="0"/>
              </a:rPr>
              <a:t>kuruluşununda</a:t>
            </a:r>
            <a:r>
              <a:rPr lang="tr-TR" dirty="0">
                <a:solidFill>
                  <a:schemeClr val="bg1"/>
                </a:solidFill>
                <a:latin typeface="Roboto" panose="02000000000000000000" pitchFamily="2" charset="0"/>
                <a:ea typeface="Roboto" panose="02000000000000000000" pitchFamily="2" charset="0"/>
              </a:rPr>
              <a:t> kültürel mirasın değişimini yorumlar aracılığıyla analiz edebilecek ve kötü analiz grafikleri oluşumunda gerekli </a:t>
            </a:r>
            <a:r>
              <a:rPr lang="tr-TR" dirty="0" err="1">
                <a:solidFill>
                  <a:schemeClr val="bg1"/>
                </a:solidFill>
                <a:latin typeface="Roboto" panose="02000000000000000000" pitchFamily="2" charset="0"/>
                <a:ea typeface="Roboto" panose="02000000000000000000" pitchFamily="2" charset="0"/>
              </a:rPr>
              <a:t>önemlemleri</a:t>
            </a:r>
            <a:r>
              <a:rPr lang="tr-TR" dirty="0">
                <a:solidFill>
                  <a:schemeClr val="bg1"/>
                </a:solidFill>
                <a:latin typeface="Roboto" panose="02000000000000000000" pitchFamily="2" charset="0"/>
                <a:ea typeface="Roboto" panose="02000000000000000000" pitchFamily="2" charset="0"/>
              </a:rPr>
              <a:t> zaman içerisinde alıp Kültürel Mirasın </a:t>
            </a:r>
            <a:r>
              <a:rPr lang="tr-TR" dirty="0" err="1">
                <a:solidFill>
                  <a:schemeClr val="bg1"/>
                </a:solidFill>
                <a:latin typeface="Roboto" panose="02000000000000000000" pitchFamily="2" charset="0"/>
                <a:ea typeface="Roboto" panose="02000000000000000000" pitchFamily="2" charset="0"/>
              </a:rPr>
              <a:t>korusunmasında</a:t>
            </a:r>
            <a:r>
              <a:rPr lang="tr-TR" dirty="0">
                <a:solidFill>
                  <a:schemeClr val="bg1"/>
                </a:solidFill>
                <a:latin typeface="Roboto" panose="02000000000000000000" pitchFamily="2" charset="0"/>
                <a:ea typeface="Roboto" panose="02000000000000000000" pitchFamily="2" charset="0"/>
              </a:rPr>
              <a:t> etkili bir yol izleyecektir insanlık.</a:t>
            </a:r>
          </a:p>
          <a:p>
            <a:endParaRPr lang="tr-TR" dirty="0">
              <a:solidFill>
                <a:schemeClr val="bg1"/>
              </a:solidFill>
              <a:latin typeface="Roboto" panose="02000000000000000000" pitchFamily="2" charset="0"/>
              <a:ea typeface="Roboto" panose="02000000000000000000" pitchFamily="2"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2" name="Metin kutusu 1">
            <a:extLst>
              <a:ext uri="{FF2B5EF4-FFF2-40B4-BE49-F238E27FC236}">
                <a16:creationId xmlns:a16="http://schemas.microsoft.com/office/drawing/2014/main" id="{913A9BE1-7191-421C-9053-F2B3907E72B4}"/>
              </a:ext>
            </a:extLst>
          </p:cNvPr>
          <p:cNvSpPr txBox="1"/>
          <p:nvPr/>
        </p:nvSpPr>
        <p:spPr>
          <a:xfrm>
            <a:off x="192881" y="1264444"/>
            <a:ext cx="8586787" cy="5262979"/>
          </a:xfrm>
          <a:prstGeom prst="rect">
            <a:avLst/>
          </a:prstGeom>
          <a:noFill/>
        </p:spPr>
        <p:txBody>
          <a:bodyPr wrap="square" rtlCol="0">
            <a:spAutoFit/>
          </a:bodyPr>
          <a:lstStyle/>
          <a:p>
            <a:endParaRPr lang="tr-TR" u="sng" dirty="0">
              <a:solidFill>
                <a:schemeClr val="bg1"/>
              </a:solidFill>
              <a:latin typeface="Roboto" panose="02000000000000000000" pitchFamily="2" charset="0"/>
              <a:ea typeface="Roboto" panose="02000000000000000000" pitchFamily="2" charset="0"/>
            </a:endParaRPr>
          </a:p>
          <a:p>
            <a:r>
              <a:rPr lang="tr-TR" u="sng" dirty="0">
                <a:solidFill>
                  <a:schemeClr val="bg1"/>
                </a:solidFill>
                <a:latin typeface="Roboto" panose="02000000000000000000" pitchFamily="2" charset="0"/>
                <a:ea typeface="Roboto" panose="02000000000000000000" pitchFamily="2" charset="0"/>
              </a:rPr>
              <a:t>V0001 için Öncelikli Hedeflerimiz:</a:t>
            </a:r>
          </a:p>
          <a:p>
            <a:pPr marL="285750" indent="-285750">
              <a:buFont typeface="Courier New" panose="02070309020205020404" pitchFamily="49" charset="0"/>
              <a:buChar char="o"/>
            </a:pPr>
            <a:r>
              <a:rPr lang="tr-TR" dirty="0">
                <a:solidFill>
                  <a:schemeClr val="bg1"/>
                </a:solidFill>
                <a:latin typeface="Roboto" panose="02000000000000000000" pitchFamily="2" charset="0"/>
                <a:ea typeface="Roboto" panose="02000000000000000000" pitchFamily="2" charset="0"/>
              </a:rPr>
              <a:t>Kullanıcılara uygulamanın sosyal paylaşım platformundan çok tarihi kültürel mirası korumanın önemini göstermektir.</a:t>
            </a:r>
          </a:p>
          <a:p>
            <a:pPr marL="285750" indent="-285750">
              <a:buFont typeface="Courier New" panose="02070309020205020404" pitchFamily="49" charset="0"/>
              <a:buChar char="o"/>
            </a:pPr>
            <a:r>
              <a:rPr lang="tr-TR" dirty="0">
                <a:solidFill>
                  <a:schemeClr val="bg1"/>
                </a:solidFill>
                <a:latin typeface="Roboto" panose="02000000000000000000" pitchFamily="2" charset="0"/>
                <a:ea typeface="Roboto" panose="02000000000000000000" pitchFamily="2" charset="0"/>
              </a:rPr>
              <a:t>Dünya kültürel mirasını korumakla yükümlü yönetici ve yetkili mercilerin daha farklı açılardan değerlendirme ve görme imkanın sağlanması.</a:t>
            </a:r>
          </a:p>
          <a:p>
            <a:pPr marL="285750" indent="-285750">
              <a:buFont typeface="Courier New" panose="02070309020205020404" pitchFamily="49" charset="0"/>
              <a:buChar char="o"/>
            </a:pPr>
            <a:r>
              <a:rPr lang="tr-TR" dirty="0">
                <a:solidFill>
                  <a:schemeClr val="bg1"/>
                </a:solidFill>
                <a:latin typeface="Roboto" panose="02000000000000000000" pitchFamily="2" charset="0"/>
                <a:ea typeface="Roboto" panose="02000000000000000000" pitchFamily="2" charset="0"/>
              </a:rPr>
              <a:t>Uygulamanın tanıtımı açısından öncelikli olarak reklam vermek yerine reklam maliyetine ayrılacak miktarların sivil toplum kuruşları üyeleriyle Kültürel Mirasın korunması adına harcanması uygulamanın amacının devletler ve insanlık adına direk anlaşılmasını sağlayarak hedef kitlemiz olan Tarihi, Kültürel ve Doğal mirasını korumak isteyenlere direkt olarak ulaştırmayı hedefliyoruz.</a:t>
            </a:r>
          </a:p>
          <a:p>
            <a:pPr marL="285750" indent="-285750">
              <a:buFont typeface="Courier New" panose="02070309020205020404" pitchFamily="49" charset="0"/>
              <a:buChar char="o"/>
            </a:pPr>
            <a:endParaRPr lang="tr-TR"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2" name="Metin kutusu 1">
            <a:extLst>
              <a:ext uri="{FF2B5EF4-FFF2-40B4-BE49-F238E27FC236}">
                <a16:creationId xmlns:a16="http://schemas.microsoft.com/office/drawing/2014/main" id="{352B567F-2A81-48A0-94C0-8FDF8A4B48EF}"/>
              </a:ext>
            </a:extLst>
          </p:cNvPr>
          <p:cNvSpPr txBox="1"/>
          <p:nvPr/>
        </p:nvSpPr>
        <p:spPr>
          <a:xfrm>
            <a:off x="192881" y="1264444"/>
            <a:ext cx="8586787" cy="5478423"/>
          </a:xfrm>
          <a:prstGeom prst="rect">
            <a:avLst/>
          </a:prstGeom>
          <a:noFill/>
        </p:spPr>
        <p:txBody>
          <a:bodyPr wrap="square" rtlCol="0">
            <a:spAutoFit/>
          </a:bodyPr>
          <a:lstStyle/>
          <a:p>
            <a:endParaRPr lang="tr-TR" u="sng" dirty="0">
              <a:solidFill>
                <a:schemeClr val="bg1"/>
              </a:solidFill>
              <a:latin typeface="Roboto" panose="02000000000000000000" pitchFamily="2" charset="0"/>
              <a:ea typeface="Roboto" panose="02000000000000000000" pitchFamily="2" charset="0"/>
            </a:endParaRPr>
          </a:p>
          <a:p>
            <a:r>
              <a:rPr lang="tr-TR" u="sng" dirty="0">
                <a:solidFill>
                  <a:schemeClr val="bg1"/>
                </a:solidFill>
                <a:latin typeface="Roboto" panose="02000000000000000000" pitchFamily="2" charset="0"/>
                <a:ea typeface="Roboto" panose="02000000000000000000" pitchFamily="2" charset="0"/>
              </a:rPr>
              <a:t>V0001 ve ilerleyen versiyonlar için Hedeflerimiz:</a:t>
            </a:r>
          </a:p>
          <a:p>
            <a:pPr marL="285750" indent="-285750">
              <a:buFont typeface="Courier New" panose="02070309020205020404" pitchFamily="49" charset="0"/>
              <a:buChar char="o"/>
            </a:pPr>
            <a:r>
              <a:rPr lang="tr-TR" dirty="0">
                <a:solidFill>
                  <a:schemeClr val="bg1"/>
                </a:solidFill>
                <a:latin typeface="Roboto" panose="02000000000000000000" pitchFamily="2" charset="0"/>
                <a:ea typeface="Roboto" panose="02000000000000000000" pitchFamily="2" charset="0"/>
              </a:rPr>
              <a:t>Kullanıcıların kültürel miraslar hakkında gönderimleri paylaşımlarını analiz ederek yıllar içerisinde kültürel mirasın değişimi doğrultusunda yıllar sonraki halinin ön prototipini oluşturarak daha tutarlı sonuçlar ile İnsanlığın kullanımına sunularak daha bilinçli toplumlar oluşturabileceğimizi düşünüyoruz.</a:t>
            </a:r>
          </a:p>
          <a:p>
            <a:pPr marL="285750" indent="-285750">
              <a:buFont typeface="Courier New" panose="02070309020205020404" pitchFamily="49" charset="0"/>
              <a:buChar char="o"/>
            </a:pPr>
            <a:r>
              <a:rPr lang="tr-TR" dirty="0">
                <a:solidFill>
                  <a:schemeClr val="bg1"/>
                </a:solidFill>
                <a:latin typeface="Roboto" panose="02000000000000000000" pitchFamily="2" charset="0"/>
                <a:ea typeface="Roboto" panose="02000000000000000000" pitchFamily="2" charset="0"/>
              </a:rPr>
              <a:t>Kimi zaman insanlar Kültürel Miras değeri taşıyabilecek tarihsel değere sahip eserlere istemsizce bilmeden zarar verebilmektedir. Bunun önüne geçmek adına da süre gelene zamanda ilk defa karşılaşılan taş, para, kitap, kâğıt gibi eşyaların görsel olarak yüklenerek analizi sonucu eser üzerindeki yazı, doku, desen, renk gibi ölçeklere göre </a:t>
            </a:r>
            <a:r>
              <a:rPr lang="tr-TR" dirty="0" err="1">
                <a:solidFill>
                  <a:schemeClr val="bg1"/>
                </a:solidFill>
                <a:latin typeface="Roboto" panose="02000000000000000000" pitchFamily="2" charset="0"/>
                <a:ea typeface="Roboto" panose="02000000000000000000" pitchFamily="2" charset="0"/>
              </a:rPr>
              <a:t>değerledirilip</a:t>
            </a:r>
            <a:r>
              <a:rPr lang="tr-TR" dirty="0">
                <a:solidFill>
                  <a:schemeClr val="bg1"/>
                </a:solidFill>
                <a:latin typeface="Roboto" panose="02000000000000000000" pitchFamily="2" charset="0"/>
                <a:ea typeface="Roboto" panose="02000000000000000000" pitchFamily="2" charset="0"/>
              </a:rPr>
              <a:t> Tarihi eser niteliği taşıma olasılığına göre kullanıcıları bilinçlendirecektir.</a:t>
            </a:r>
          </a:p>
          <a:p>
            <a:pPr marL="285750" indent="-285750">
              <a:buFont typeface="Courier New" panose="02070309020205020404" pitchFamily="49" charset="0"/>
              <a:buChar char="o"/>
            </a:pPr>
            <a:r>
              <a:rPr lang="tr-TR" dirty="0">
                <a:solidFill>
                  <a:schemeClr val="bg1"/>
                </a:solidFill>
                <a:latin typeface="Roboto" panose="02000000000000000000" pitchFamily="2" charset="0"/>
                <a:ea typeface="Roboto" panose="02000000000000000000" pitchFamily="2" charset="0"/>
              </a:rPr>
              <a:t>İlerleyen zamanda eklenecek Yapay Zeka algoritmasıyla Arkeolog, Tarih Araştırmacıları gibi meslek gruplarına da yardımcı </a:t>
            </a:r>
            <a:r>
              <a:rPr lang="tr-TR" dirty="0" err="1">
                <a:solidFill>
                  <a:schemeClr val="bg1"/>
                </a:solidFill>
                <a:latin typeface="Roboto" panose="02000000000000000000" pitchFamily="2" charset="0"/>
                <a:ea typeface="Roboto" panose="02000000000000000000" pitchFamily="2" charset="0"/>
              </a:rPr>
              <a:t>olamayı</a:t>
            </a:r>
            <a:r>
              <a:rPr lang="tr-TR" dirty="0">
                <a:solidFill>
                  <a:schemeClr val="bg1"/>
                </a:solidFill>
                <a:latin typeface="Roboto" panose="02000000000000000000" pitchFamily="2" charset="0"/>
                <a:ea typeface="Roboto" panose="02000000000000000000" pitchFamily="2" charset="0"/>
              </a:rPr>
              <a:t> hedefliyoruz. </a:t>
            </a: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a:p>
            <a:endParaRPr lang="tr-TR" u="sng" dirty="0">
              <a:solidFill>
                <a:schemeClr val="bg1"/>
              </a:solidFill>
              <a:latin typeface="Roboto" panose="02000000000000000000" pitchFamily="2" charset="0"/>
              <a:ea typeface="Roboto"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TotalTime>
  <Words>716</Words>
  <Application>Microsoft Office PowerPoint</Application>
  <PresentationFormat>Ekran Gösterisi (16:9)</PresentationFormat>
  <Paragraphs>86</Paragraphs>
  <Slides>28</Slides>
  <Notes>28</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28</vt:i4>
      </vt:variant>
    </vt:vector>
  </HeadingPairs>
  <TitlesOfParts>
    <vt:vector size="33" baseType="lpstr">
      <vt:lpstr>Arial</vt:lpstr>
      <vt:lpstr>Courier New</vt:lpstr>
      <vt:lpstr>Roboto</vt:lpstr>
      <vt:lpstr>Wingdings</vt:lpstr>
      <vt:lpstr>Simple Light</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cp:lastModifiedBy>Furkan Toptaş</cp:lastModifiedBy>
  <cp:revision>14</cp:revision>
  <dcterms:modified xsi:type="dcterms:W3CDTF">2021-02-07T16:52:09Z</dcterms:modified>
</cp:coreProperties>
</file>